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9"/>
  </p:notesMasterIdLst>
  <p:sldIdLst>
    <p:sldId id="256" r:id="rId2"/>
    <p:sldId id="323" r:id="rId3"/>
    <p:sldId id="326" r:id="rId4"/>
    <p:sldId id="327" r:id="rId5"/>
    <p:sldId id="328" r:id="rId6"/>
    <p:sldId id="329" r:id="rId7"/>
    <p:sldId id="432" r:id="rId8"/>
    <p:sldId id="332" r:id="rId9"/>
    <p:sldId id="330" r:id="rId10"/>
    <p:sldId id="331"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71" r:id="rId31"/>
    <p:sldId id="372" r:id="rId32"/>
    <p:sldId id="421" r:id="rId33"/>
    <p:sldId id="422" r:id="rId34"/>
    <p:sldId id="425" r:id="rId35"/>
    <p:sldId id="426" r:id="rId36"/>
    <p:sldId id="427" r:id="rId37"/>
    <p:sldId id="375" r:id="rId38"/>
    <p:sldId id="430" r:id="rId39"/>
    <p:sldId id="431" r:id="rId40"/>
    <p:sldId id="376" r:id="rId41"/>
    <p:sldId id="428" r:id="rId42"/>
    <p:sldId id="429" r:id="rId43"/>
    <p:sldId id="352" r:id="rId44"/>
    <p:sldId id="353" r:id="rId45"/>
    <p:sldId id="354" r:id="rId46"/>
    <p:sldId id="391" r:id="rId47"/>
    <p:sldId id="392" r:id="rId48"/>
    <p:sldId id="393" r:id="rId49"/>
    <p:sldId id="394" r:id="rId50"/>
    <p:sldId id="395" r:id="rId51"/>
    <p:sldId id="396" r:id="rId52"/>
    <p:sldId id="397" r:id="rId53"/>
    <p:sldId id="398" r:id="rId54"/>
    <p:sldId id="399" r:id="rId55"/>
    <p:sldId id="377" r:id="rId56"/>
    <p:sldId id="378" r:id="rId57"/>
    <p:sldId id="379" r:id="rId58"/>
    <p:sldId id="380" r:id="rId59"/>
    <p:sldId id="381" r:id="rId60"/>
    <p:sldId id="382" r:id="rId61"/>
    <p:sldId id="383" r:id="rId62"/>
    <p:sldId id="384" r:id="rId63"/>
    <p:sldId id="385" r:id="rId64"/>
    <p:sldId id="386" r:id="rId65"/>
    <p:sldId id="389" r:id="rId66"/>
    <p:sldId id="388" r:id="rId67"/>
    <p:sldId id="390" r:id="rId68"/>
    <p:sldId id="400" r:id="rId69"/>
    <p:sldId id="411" r:id="rId70"/>
    <p:sldId id="412" r:id="rId71"/>
    <p:sldId id="414" r:id="rId72"/>
    <p:sldId id="413" r:id="rId73"/>
    <p:sldId id="415" r:id="rId74"/>
    <p:sldId id="404" r:id="rId75"/>
    <p:sldId id="405" r:id="rId76"/>
    <p:sldId id="406" r:id="rId77"/>
    <p:sldId id="407" r:id="rId78"/>
    <p:sldId id="408" r:id="rId79"/>
    <p:sldId id="409" r:id="rId80"/>
    <p:sldId id="357" r:id="rId81"/>
    <p:sldId id="358" r:id="rId82"/>
    <p:sldId id="359" r:id="rId83"/>
    <p:sldId id="360" r:id="rId84"/>
    <p:sldId id="361" r:id="rId85"/>
    <p:sldId id="401" r:id="rId86"/>
    <p:sldId id="402" r:id="rId87"/>
    <p:sldId id="403" r:id="rId88"/>
    <p:sldId id="410" r:id="rId89"/>
    <p:sldId id="416" r:id="rId90"/>
    <p:sldId id="417" r:id="rId91"/>
    <p:sldId id="418" r:id="rId92"/>
    <p:sldId id="419" r:id="rId93"/>
    <p:sldId id="420" r:id="rId94"/>
    <p:sldId id="433" r:id="rId95"/>
    <p:sldId id="434" r:id="rId96"/>
    <p:sldId id="435" r:id="rId97"/>
    <p:sldId id="436" r:id="rId98"/>
    <p:sldId id="437" r:id="rId99"/>
    <p:sldId id="438" r:id="rId100"/>
    <p:sldId id="445" r:id="rId101"/>
    <p:sldId id="440" r:id="rId102"/>
    <p:sldId id="441" r:id="rId103"/>
    <p:sldId id="439" r:id="rId104"/>
    <p:sldId id="443" r:id="rId105"/>
    <p:sldId id="446" r:id="rId106"/>
    <p:sldId id="444" r:id="rId107"/>
    <p:sldId id="447" r:id="rId10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88" autoAdjust="0"/>
  </p:normalViewPr>
  <p:slideViewPr>
    <p:cSldViewPr>
      <p:cViewPr varScale="1">
        <p:scale>
          <a:sx n="67" d="100"/>
          <a:sy n="67" d="100"/>
        </p:scale>
        <p:origin x="1260" y="44"/>
      </p:cViewPr>
      <p:guideLst>
        <p:guide orient="horz" pos="2160"/>
        <p:guide pos="2880"/>
      </p:guideLst>
    </p:cSldViewPr>
  </p:slideViewPr>
  <p:notesTextViewPr>
    <p:cViewPr>
      <p:scale>
        <a:sx n="100" d="100"/>
        <a:sy n="100" d="100"/>
      </p:scale>
      <p:origin x="0" y="-496"/>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B726E-350C-4A0C-95B6-E3A62E8F2E70}" type="datetimeFigureOut">
              <a:rPr lang="zh-CN" altLang="en-US" smtClean="0"/>
              <a:pPr/>
              <a:t>2020/11/17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A9702-08A6-4EEB-A169-2A98E3ADBA8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en-US" dirty="0"/>
              <a:t>这个例子是用来说明“</a:t>
            </a:r>
            <a:r>
              <a:rPr lang="en-US" altLang="zh-CN" dirty="0"/>
              <a:t>Synatax structure</a:t>
            </a:r>
            <a:r>
              <a:rPr lang="zh-CN" altLang="en-US" dirty="0"/>
              <a:t>”的重要作用的。当只知道语义元素，而不知句法结构时，可能会得到两种表意完全不同的描述。</a:t>
            </a:r>
            <a:endParaRPr lang="en-US" altLang="zh-CN" dirty="0"/>
          </a:p>
          <a:p>
            <a:r>
              <a:rPr lang="zh-CN" altLang="en-US" dirty="0"/>
              <a:t>例如，句子</a:t>
            </a:r>
            <a:r>
              <a:rPr lang="en-US" altLang="zh-CN" sz="1200" b="0" i="0" u="none" strike="noStrike" kern="1200" baseline="0" dirty="0">
                <a:solidFill>
                  <a:schemeClr val="tx1"/>
                </a:solidFill>
                <a:latin typeface="+mn-lt"/>
                <a:ea typeface="+mn-ea"/>
                <a:cs typeface="+mn-cs"/>
              </a:rPr>
              <a:t> “A wolf is eating a sheep”</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“A wolf and a sheep are eating”</a:t>
            </a:r>
            <a:r>
              <a:rPr lang="zh-CN" altLang="en-US" sz="1200" b="0" i="0" u="none" strike="noStrike" kern="1200" baseline="0" dirty="0">
                <a:solidFill>
                  <a:schemeClr val="tx1"/>
                </a:solidFill>
                <a:latin typeface="+mn-lt"/>
                <a:ea typeface="+mn-ea"/>
                <a:cs typeface="+mn-cs"/>
              </a:rPr>
              <a:t>具有相同的语义元素，但是却具有不同的含义，以及不同的句子结构</a:t>
            </a:r>
            <a:r>
              <a:rPr lang="zh-CN" altLang="en-US" dirty="0"/>
              <a:t>。</a:t>
            </a:r>
            <a:endParaRPr lang="en-US" altLang="zh-CN" dirty="0"/>
          </a:p>
          <a:p>
            <a:r>
              <a:rPr lang="zh-CN" altLang="en-US" dirty="0"/>
              <a:t>鉴于句法结构对于文本描述的重要性，本文着重研究如何通过视频来挖掘句法结构信息，并以此提高</a:t>
            </a:r>
            <a:r>
              <a:rPr lang="en-US" altLang="zh-CN" dirty="0"/>
              <a:t>captioning</a:t>
            </a:r>
            <a:r>
              <a:rPr lang="zh-CN" altLang="en-US" dirty="0"/>
              <a:t>的性能。</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mn-lt"/>
                <a:ea typeface="+mn-ea"/>
                <a:cs typeface="+mn-cs"/>
              </a:rPr>
              <a:t>For example, the sentences of “A wolf is eating a sheep” and “A wolf and a sheep are eating” have similar semantic primitives, but differ in their meanings with different syntactic structures.</a:t>
            </a:r>
          </a:p>
          <a:p>
            <a:endParaRPr lang="zh-CN" altLang="en-US" dirty="0"/>
          </a:p>
        </p:txBody>
      </p:sp>
    </p:spTree>
    <p:extLst>
      <p:ext uri="{BB962C8B-B14F-4D97-AF65-F5344CB8AC3E}">
        <p14:creationId xmlns:p14="http://schemas.microsoft.com/office/powerpoint/2010/main" val="3018143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7827" name="文本占位符 2"/>
          <p:cNvSpPr>
            <a:spLocks noGrp="1"/>
          </p:cNvSpPr>
          <p:nvPr>
            <p:ph type="body" idx="3"/>
          </p:nvPr>
        </p:nvSpPr>
        <p:spPr bwMode="auto">
          <a:noFill/>
        </p:spPr>
        <p:txBody>
          <a:bodyPr wrap="square" numCol="1" anchor="t" anchorCtr="0" compatLnSpc="1">
            <a:prstTxWarp prst="textNoShape">
              <a:avLst/>
            </a:prstTxWarp>
          </a:bodyPr>
          <a:lstStyle/>
          <a:p>
            <a:pPr marL="0" indent="0">
              <a:buNone/>
            </a:pPr>
            <a:r>
              <a:rPr lang="en-US" altLang="zh-CN" sz="1200" b="0" i="0" u="none" strike="noStrike" kern="1200" baseline="0" dirty="0">
                <a:solidFill>
                  <a:schemeClr val="tx1"/>
                </a:solidFill>
                <a:latin typeface="+mn-lt"/>
                <a:ea typeface="+mn-ea"/>
                <a:cs typeface="+mn-cs"/>
              </a:rPr>
              <a:t>our method achieves the best result, which obviously validate the importance of each individual component in our method;</a:t>
            </a:r>
          </a:p>
          <a:p>
            <a:pPr marL="0" indent="0">
              <a:buNone/>
            </a:pPr>
            <a:r>
              <a:rPr lang="zh-CN" altLang="en-US" sz="1200" b="0" i="0" u="none" strike="noStrike" kern="1200" baseline="0" dirty="0">
                <a:solidFill>
                  <a:schemeClr val="tx1"/>
                </a:solidFill>
                <a:latin typeface="+mn-lt"/>
                <a:ea typeface="+mn-ea"/>
                <a:cs typeface="+mn-cs"/>
              </a:rPr>
              <a:t>我们方法取得最好结果，证明这三部分对于</a:t>
            </a:r>
            <a:r>
              <a:rPr lang="en-US" altLang="zh-CN" sz="1200" b="0" i="0" u="none" strike="noStrike" kern="1200" baseline="0" dirty="0">
                <a:solidFill>
                  <a:schemeClr val="tx1"/>
                </a:solidFill>
                <a:latin typeface="+mn-lt"/>
                <a:ea typeface="+mn-ea"/>
                <a:cs typeface="+mn-cs"/>
              </a:rPr>
              <a:t>captioning</a:t>
            </a:r>
            <a:r>
              <a:rPr lang="zh-CN" altLang="en-US" sz="1200" b="0" i="0" u="none" strike="noStrike" kern="1200" baseline="0" dirty="0">
                <a:solidFill>
                  <a:schemeClr val="tx1"/>
                </a:solidFill>
                <a:latin typeface="+mn-lt"/>
                <a:ea typeface="+mn-ea"/>
                <a:cs typeface="+mn-cs"/>
              </a:rPr>
              <a:t>均有效。</a:t>
            </a:r>
            <a:endParaRPr lang="en-US" altLang="zh-CN" sz="1200" b="0" i="0" u="none" strike="noStrike" kern="1200" baseline="0" dirty="0">
              <a:solidFill>
                <a:schemeClr val="tx1"/>
              </a:solidFill>
              <a:latin typeface="+mn-lt"/>
              <a:ea typeface="+mn-ea"/>
              <a:cs typeface="+mn-cs"/>
            </a:endParaRPr>
          </a:p>
          <a:p>
            <a:pPr marL="0" indent="0">
              <a:buNone/>
            </a:pPr>
            <a:r>
              <a:rPr lang="en-US" altLang="zh-CN" sz="1200" b="0" i="0" u="none" strike="noStrike" kern="1200" baseline="0" dirty="0">
                <a:solidFill>
                  <a:schemeClr val="tx1"/>
                </a:solidFill>
                <a:latin typeface="+mn-lt"/>
                <a:ea typeface="+mn-ea"/>
                <a:cs typeface="+mn-cs"/>
              </a:rPr>
              <a:t>The improvement of our method compared with “w/o Ls” proves that the proposed mixture model can effectively solve the word bias problem</a:t>
            </a:r>
          </a:p>
          <a:p>
            <a:r>
              <a:rPr lang="en-US" altLang="zh-CN" sz="1200" b="0" i="0" u="none" strike="noStrike" kern="1200" baseline="0" dirty="0">
                <a:solidFill>
                  <a:schemeClr val="tx1"/>
                </a:solidFill>
                <a:latin typeface="+mn-lt"/>
                <a:ea typeface="+mn-ea"/>
                <a:cs typeface="+mn-cs"/>
              </a:rPr>
              <a:t>and further boost the performance by leveraging the learned syntactic structures;</a:t>
            </a:r>
          </a:p>
          <a:p>
            <a:r>
              <a:rPr lang="zh-CN" altLang="en-US" sz="1200" b="0" i="0" u="none" strike="noStrike" kern="1200" baseline="0" dirty="0">
                <a:solidFill>
                  <a:schemeClr val="tx1"/>
                </a:solidFill>
                <a:latin typeface="+mn-lt"/>
                <a:ea typeface="+mn-ea"/>
                <a:cs typeface="+mn-cs"/>
              </a:rPr>
              <a:t>与</a:t>
            </a:r>
            <a:r>
              <a:rPr lang="en-US" altLang="zh-CN" sz="1200" b="0" i="0" u="none" strike="noStrike" kern="1200" baseline="0" dirty="0">
                <a:solidFill>
                  <a:schemeClr val="tx1"/>
                </a:solidFill>
                <a:latin typeface="+mn-lt"/>
                <a:ea typeface="+mn-ea"/>
                <a:cs typeface="+mn-cs"/>
              </a:rPr>
              <a:t>w/o Ls</a:t>
            </a:r>
            <a:r>
              <a:rPr lang="zh-CN" altLang="en-US" sz="1200" b="0" i="0" u="none" strike="noStrike" kern="1200" baseline="0" dirty="0">
                <a:solidFill>
                  <a:schemeClr val="tx1"/>
                </a:solidFill>
                <a:latin typeface="+mn-lt"/>
                <a:ea typeface="+mn-ea"/>
                <a:cs typeface="+mn-cs"/>
              </a:rPr>
              <a:t>相比，我们结果提升，证明了所提出的混合模型可以有效解决</a:t>
            </a:r>
            <a:r>
              <a:rPr lang="en-US" altLang="zh-CN" sz="1200" b="0" i="0" u="none" strike="noStrike" kern="1200" baseline="0" dirty="0">
                <a:solidFill>
                  <a:schemeClr val="tx1"/>
                </a:solidFill>
                <a:latin typeface="+mn-lt"/>
                <a:ea typeface="+mn-ea"/>
                <a:cs typeface="+mn-cs"/>
              </a:rPr>
              <a:t>word bias</a:t>
            </a:r>
            <a:r>
              <a:rPr lang="zh-CN" altLang="en-US" sz="1200" b="0" i="0" u="none" strike="noStrike" kern="1200" baseline="0" dirty="0">
                <a:solidFill>
                  <a:schemeClr val="tx1"/>
                </a:solidFill>
                <a:latin typeface="+mn-lt"/>
                <a:ea typeface="+mn-ea"/>
                <a:cs typeface="+mn-cs"/>
              </a:rPr>
              <a:t>问题。</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Our method outperforms “w/o Lt” which clearly shows that learning syntax representation of sentences via video POS tagging is helpful to generating</a:t>
            </a:r>
          </a:p>
          <a:p>
            <a:r>
              <a:rPr lang="en-US" altLang="zh-CN" sz="1200" b="0" i="0" u="none" strike="noStrike" kern="1200" baseline="0" dirty="0">
                <a:solidFill>
                  <a:schemeClr val="tx1"/>
                </a:solidFill>
                <a:latin typeface="+mn-lt"/>
                <a:ea typeface="+mn-ea"/>
                <a:cs typeface="+mn-cs"/>
              </a:rPr>
              <a:t>accurate descriptions of videos.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kern="1200" baseline="0" dirty="0">
                <a:solidFill>
                  <a:schemeClr val="tx1"/>
                </a:solidFill>
                <a:latin typeface="+mn-lt"/>
                <a:ea typeface="+mn-ea"/>
                <a:cs typeface="+mn-cs"/>
              </a:rPr>
              <a:t>与</a:t>
            </a:r>
            <a:r>
              <a:rPr lang="en-US" altLang="zh-CN" sz="1200" b="0" i="0" u="none" strike="noStrike" kern="1200" baseline="0" dirty="0">
                <a:solidFill>
                  <a:schemeClr val="tx1"/>
                </a:solidFill>
                <a:latin typeface="+mn-lt"/>
                <a:ea typeface="+mn-ea"/>
                <a:cs typeface="+mn-cs"/>
              </a:rPr>
              <a:t>w/o Lt</a:t>
            </a:r>
            <a:r>
              <a:rPr lang="zh-CN" altLang="en-US" sz="1200" b="0" i="0" u="none" strike="noStrike" kern="1200" baseline="0" dirty="0">
                <a:solidFill>
                  <a:schemeClr val="tx1"/>
                </a:solidFill>
                <a:latin typeface="+mn-lt"/>
                <a:ea typeface="+mn-ea"/>
                <a:cs typeface="+mn-cs"/>
              </a:rPr>
              <a:t>相比，我们结果提升，展现了利用视频的</a:t>
            </a:r>
            <a:r>
              <a:rPr lang="en-US" altLang="zh-CN" sz="1200" b="0" i="0" u="none" strike="noStrike" kern="1200" baseline="0" dirty="0">
                <a:solidFill>
                  <a:schemeClr val="tx1"/>
                </a:solidFill>
                <a:latin typeface="+mn-lt"/>
                <a:ea typeface="+mn-ea"/>
                <a:cs typeface="+mn-cs"/>
              </a:rPr>
              <a:t>POS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tagging</a:t>
            </a:r>
            <a:r>
              <a:rPr lang="zh-CN" altLang="en-US" sz="1200" b="0" i="0" u="none" strike="noStrike" kern="1200" baseline="0" dirty="0">
                <a:solidFill>
                  <a:schemeClr val="tx1"/>
                </a:solidFill>
                <a:latin typeface="+mn-lt"/>
                <a:ea typeface="+mn-ea"/>
                <a:cs typeface="+mn-cs"/>
              </a:rPr>
              <a:t>学习句法表达有助于生成更精确的视频描述。</a:t>
            </a:r>
          </a:p>
        </p:txBody>
      </p:sp>
    </p:spTree>
    <p:extLst>
      <p:ext uri="{BB962C8B-B14F-4D97-AF65-F5344CB8AC3E}">
        <p14:creationId xmlns:p14="http://schemas.microsoft.com/office/powerpoint/2010/main" val="3143007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7827" name="文本占位符 2"/>
          <p:cNvSpPr>
            <a:spLocks noGrp="1"/>
          </p:cNvSpPr>
          <p:nvPr>
            <p:ph type="body" idx="3"/>
          </p:nvPr>
        </p:nvSpPr>
        <p:spPr bwMode="auto">
          <a:noFill/>
        </p:spPr>
        <p:txBody>
          <a:bodyPr wrap="square" numCol="1" anchor="t" anchorCtr="0" compatLnSpc="1">
            <a:prstTxWarp prst="textNoShape">
              <a:avLst/>
            </a:prstTxWarp>
            <a:normAutofit/>
          </a:bodyPr>
          <a:lstStyle/>
          <a:p>
            <a:r>
              <a:rPr lang="en-US" altLang="zh-CN" dirty="0"/>
              <a:t>It is interesting to observe that our method can generate sentences with more accurate semantics and syntax for describing the videos.</a:t>
            </a:r>
          </a:p>
          <a:p>
            <a:r>
              <a:rPr lang="zh-CN" altLang="en-US" dirty="0"/>
              <a:t>我们的方法能够生成更加精确的语法和语义信息，用以描述视频。</a:t>
            </a:r>
            <a:endParaRPr lang="en-US" altLang="zh-CN" dirty="0"/>
          </a:p>
          <a:p>
            <a:endParaRPr lang="en-US" altLang="zh-CN" dirty="0"/>
          </a:p>
          <a:p>
            <a:r>
              <a:rPr lang="en-US" altLang="zh-CN" dirty="0"/>
              <a:t>Compared with the method w/o Ls in (c), sentences generated by our method express more precise semantic meanings via effectively</a:t>
            </a:r>
          </a:p>
          <a:p>
            <a:r>
              <a:rPr lang="en-US" altLang="zh-CN" dirty="0"/>
              <a:t>solving the word bias problem.</a:t>
            </a:r>
          </a:p>
          <a:p>
            <a:r>
              <a:rPr lang="zh-CN" altLang="en-US" dirty="0"/>
              <a:t>与左下的</a:t>
            </a:r>
            <a:r>
              <a:rPr lang="en-US" altLang="zh-CN" dirty="0"/>
              <a:t>(c)</a:t>
            </a:r>
            <a:r>
              <a:rPr lang="zh-CN" altLang="en-US" dirty="0"/>
              <a:t>图相比，我们生成的句子可以有效解决</a:t>
            </a:r>
            <a:r>
              <a:rPr lang="en-US" altLang="zh-CN" dirty="0"/>
              <a:t>word bias</a:t>
            </a:r>
            <a:r>
              <a:rPr lang="zh-CN" altLang="en-US" dirty="0"/>
              <a:t>问题。</a:t>
            </a:r>
            <a:endParaRPr lang="en-US" altLang="zh-CN" dirty="0"/>
          </a:p>
          <a:p>
            <a:endParaRPr lang="en-US" altLang="zh-CN" dirty="0"/>
          </a:p>
          <a:p>
            <a:r>
              <a:rPr lang="en-US" altLang="zh-CN" dirty="0"/>
              <a:t>(d) indicates that learning syntax representation of sentences using Lt is indispensable to our method.</a:t>
            </a:r>
          </a:p>
          <a:p>
            <a:r>
              <a:rPr lang="zh-CN" altLang="en-US" dirty="0"/>
              <a:t>下中的</a:t>
            </a:r>
            <a:r>
              <a:rPr lang="en-US" altLang="zh-CN" dirty="0"/>
              <a:t>(d)</a:t>
            </a:r>
            <a:r>
              <a:rPr lang="zh-CN" altLang="en-US" dirty="0"/>
              <a:t>图表明，利用</a:t>
            </a:r>
            <a:r>
              <a:rPr lang="en-US" altLang="zh-CN" dirty="0"/>
              <a:t>Lt</a:t>
            </a:r>
            <a:r>
              <a:rPr lang="zh-CN" altLang="en-US" dirty="0"/>
              <a:t>学习句法结构是必不可少的。</a:t>
            </a:r>
            <a:endParaRPr lang="en-US" altLang="zh-CN" dirty="0"/>
          </a:p>
          <a:p>
            <a:endParaRPr lang="en-US" altLang="zh-CN" dirty="0"/>
          </a:p>
          <a:p>
            <a:r>
              <a:rPr lang="en-US" altLang="zh-CN" dirty="0"/>
              <a:t>The effect of the constraint Lc can be observed from (e) and (f) where sentences generated by the method without Lc lacks the diversity of syntactic</a:t>
            </a:r>
          </a:p>
          <a:p>
            <a:r>
              <a:rPr lang="en-US" altLang="zh-CN" dirty="0"/>
              <a:t>Structures.</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从右上和右下的两图，可以看出</a:t>
            </a:r>
            <a:r>
              <a:rPr lang="en-US" altLang="zh-CN" dirty="0"/>
              <a:t>Lc</a:t>
            </a:r>
            <a:r>
              <a:rPr lang="zh-CN" altLang="en-US" dirty="0"/>
              <a:t>在保证句法结构多样性方面的重要作用。</a:t>
            </a:r>
            <a:endParaRPr lang="en-US" altLang="zh-CN" dirty="0"/>
          </a:p>
          <a:p>
            <a:endParaRPr lang="en-US" altLang="zh-CN" dirty="0"/>
          </a:p>
        </p:txBody>
      </p:sp>
    </p:spTree>
    <p:extLst>
      <p:ext uri="{BB962C8B-B14F-4D97-AF65-F5344CB8AC3E}">
        <p14:creationId xmlns:p14="http://schemas.microsoft.com/office/powerpoint/2010/main" val="1708274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zh-CN" sz="1200" kern="1200" dirty="0">
                <a:solidFill>
                  <a:schemeClr val="tx1"/>
                </a:solidFill>
                <a:effectLst/>
                <a:latin typeface="+mn-lt"/>
                <a:ea typeface="+mn-ea"/>
                <a:cs typeface="+mn-cs"/>
              </a:rPr>
              <a:t>本方法不依赖任何预训练的检测器，并且在训练时不需要语义图的标注。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这样的好处是：通过额外知识的引导来探索获得难以从视觉线索中学到的物体或关系；通过端到端的学习，可以保持图像和文字描述的语义一致性。</a:t>
            </a:r>
            <a:endParaRPr lang="zh-CN" altLang="en-US" dirty="0"/>
          </a:p>
        </p:txBody>
      </p:sp>
    </p:spTree>
    <p:extLst>
      <p:ext uri="{BB962C8B-B14F-4D97-AF65-F5344CB8AC3E}">
        <p14:creationId xmlns:p14="http://schemas.microsoft.com/office/powerpoint/2010/main" val="3848900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zh-CN" sz="1200" kern="1200" dirty="0">
                <a:solidFill>
                  <a:schemeClr val="tx1"/>
                </a:solidFill>
                <a:effectLst/>
                <a:latin typeface="+mn-lt"/>
                <a:ea typeface="+mn-ea"/>
                <a:cs typeface="+mn-cs"/>
              </a:rPr>
              <a:t>稠密采样视频的局部区域，将这些区域根据表观特征聚类得到候选语义（物体、属性、关系）。</a:t>
            </a:r>
            <a:endParaRPr lang="zh-CN" altLang="en-US" dirty="0"/>
          </a:p>
        </p:txBody>
      </p:sp>
    </p:spTree>
    <p:extLst>
      <p:ext uri="{BB962C8B-B14F-4D97-AF65-F5344CB8AC3E}">
        <p14:creationId xmlns:p14="http://schemas.microsoft.com/office/powerpoint/2010/main" val="128488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zh-CN" sz="1200" kern="1200" dirty="0">
                <a:solidFill>
                  <a:schemeClr val="tx1"/>
                </a:solidFill>
                <a:effectLst/>
                <a:latin typeface="+mn-lt"/>
                <a:ea typeface="+mn-ea"/>
                <a:cs typeface="+mn-cs"/>
              </a:rPr>
              <a:t>使用视觉与知识映射学习候选语义的视觉特征向量和知识向量。</a:t>
            </a:r>
            <a:endParaRPr lang="zh-CN" altLang="en-US" dirty="0"/>
          </a:p>
        </p:txBody>
      </p:sp>
    </p:spTree>
    <p:extLst>
      <p:ext uri="{BB962C8B-B14F-4D97-AF65-F5344CB8AC3E}">
        <p14:creationId xmlns:p14="http://schemas.microsoft.com/office/powerpoint/2010/main" val="144748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b="0" i="0" u="none" strike="noStrike" kern="1200" baseline="0" dirty="0">
                <a:solidFill>
                  <a:schemeClr val="tx1"/>
                </a:solidFill>
                <a:latin typeface="+mn-lt"/>
                <a:ea typeface="+mn-ea"/>
                <a:cs typeface="+mn-cs"/>
              </a:rPr>
              <a:t>Relationships</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attributes</a:t>
            </a:r>
            <a:r>
              <a:rPr lang="zh-CN" altLang="en-US" sz="1200" b="0" i="0" u="none" strike="noStrike" kern="1200" baseline="0" dirty="0">
                <a:solidFill>
                  <a:schemeClr val="tx1"/>
                </a:solidFill>
                <a:latin typeface="+mn-lt"/>
                <a:ea typeface="+mn-ea"/>
                <a:cs typeface="+mn-cs"/>
              </a:rPr>
              <a:t>的非线性网络训练方法与</a:t>
            </a:r>
            <a:r>
              <a:rPr lang="en-US" altLang="zh-CN" sz="1200" b="0" i="0" u="none" strike="noStrike" kern="1200" baseline="0" dirty="0">
                <a:solidFill>
                  <a:schemeClr val="tx1"/>
                </a:solidFill>
                <a:latin typeface="+mn-lt"/>
                <a:ea typeface="+mn-ea"/>
                <a:cs typeface="+mn-cs"/>
              </a:rPr>
              <a:t>object</a:t>
            </a:r>
            <a:r>
              <a:rPr lang="zh-CN" altLang="en-US" sz="1200" b="0" i="0" u="none" strike="noStrike" kern="1200" baseline="0" dirty="0">
                <a:solidFill>
                  <a:schemeClr val="tx1"/>
                </a:solidFill>
                <a:latin typeface="+mn-lt"/>
                <a:ea typeface="+mn-ea"/>
                <a:cs typeface="+mn-cs"/>
              </a:rPr>
              <a:t>的类似，</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只是</a:t>
            </a:r>
            <a:r>
              <a:rPr lang="en-US" altLang="zh-CN" sz="1200" b="0" i="0" u="none" strike="noStrike" kern="1200" baseline="0" dirty="0">
                <a:solidFill>
                  <a:schemeClr val="tx1"/>
                </a:solidFill>
                <a:latin typeface="+mn-lt"/>
                <a:ea typeface="+mn-ea"/>
                <a:cs typeface="+mn-cs"/>
              </a:rPr>
              <a:t>ground-truth</a:t>
            </a:r>
            <a:r>
              <a:rPr lang="zh-CN" altLang="en-US" sz="1200" b="0" i="0" u="none" strike="noStrike" kern="1200" baseline="0" dirty="0">
                <a:solidFill>
                  <a:schemeClr val="tx1"/>
                </a:solidFill>
                <a:latin typeface="+mn-lt"/>
                <a:ea typeface="+mn-ea"/>
                <a:cs typeface="+mn-cs"/>
              </a:rPr>
              <a:t>标签不同，以及</a:t>
            </a:r>
            <a:r>
              <a:rPr lang="en-US" altLang="zh-CN" sz="1200" b="0" i="0" u="none" strike="noStrike" kern="1200" baseline="0" dirty="0">
                <a:solidFill>
                  <a:schemeClr val="tx1"/>
                </a:solidFill>
                <a:latin typeface="+mn-lt"/>
                <a:ea typeface="+mn-ea"/>
                <a:cs typeface="+mn-cs"/>
              </a:rPr>
              <a:t>relationship</a:t>
            </a:r>
            <a:r>
              <a:rPr lang="zh-CN" altLang="en-US" sz="1200" b="0" i="0" u="none" strike="noStrike" kern="1200" baseline="0" dirty="0">
                <a:solidFill>
                  <a:schemeClr val="tx1"/>
                </a:solidFill>
                <a:latin typeface="+mn-lt"/>
                <a:ea typeface="+mn-ea"/>
                <a:cs typeface="+mn-cs"/>
              </a:rPr>
              <a:t>网络的输入不同。</a:t>
            </a:r>
            <a:endParaRPr lang="zh-CN" altLang="en-US" dirty="0"/>
          </a:p>
        </p:txBody>
      </p:sp>
    </p:spTree>
    <p:extLst>
      <p:ext uri="{BB962C8B-B14F-4D97-AF65-F5344CB8AC3E}">
        <p14:creationId xmlns:p14="http://schemas.microsoft.com/office/powerpoint/2010/main" val="97412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非线性映射模块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commonsense reasoning</a:t>
            </a:r>
            <a:r>
              <a:rPr lang="zh-CN" altLang="zh-CN" sz="1200" kern="1200" dirty="0">
                <a:solidFill>
                  <a:schemeClr val="tx1"/>
                </a:solidFill>
                <a:effectLst/>
                <a:latin typeface="+mn-lt"/>
                <a:ea typeface="+mn-ea"/>
                <a:cs typeface="+mn-cs"/>
              </a:rPr>
              <a:t>来学得，</a:t>
            </a:r>
            <a:r>
              <a:rPr lang="en-US" altLang="zh-CN" sz="1200" kern="1200" dirty="0">
                <a:solidFill>
                  <a:schemeClr val="tx1"/>
                </a:solidFill>
                <a:effectLst/>
                <a:latin typeface="+mn-lt"/>
                <a:ea typeface="+mn-ea"/>
                <a:cs typeface="+mn-cs"/>
              </a:rPr>
              <a:t>”GCN+LSTM”</a:t>
            </a:r>
            <a:r>
              <a:rPr lang="zh-CN" altLang="zh-CN" sz="1200" kern="1200" dirty="0">
                <a:solidFill>
                  <a:schemeClr val="tx1"/>
                </a:solidFill>
                <a:effectLst/>
                <a:latin typeface="+mn-lt"/>
                <a:ea typeface="+mn-ea"/>
                <a:cs typeface="+mn-cs"/>
              </a:rPr>
              <a:t>的作用是</a:t>
            </a:r>
            <a:r>
              <a:rPr lang="en-US" altLang="zh-CN" sz="1200" kern="1200" dirty="0">
                <a:solidFill>
                  <a:schemeClr val="tx1"/>
                </a:solidFill>
                <a:effectLst/>
                <a:latin typeface="+mn-lt"/>
                <a:ea typeface="+mn-ea"/>
                <a:cs typeface="+mn-cs"/>
              </a:rPr>
              <a:t>relational</a:t>
            </a:r>
            <a:r>
              <a:rPr lang="en-US" altLang="zh-CN" sz="1200" kern="1200" baseline="0" dirty="0">
                <a:solidFill>
                  <a:schemeClr val="tx1"/>
                </a:solidFill>
                <a:effectLst/>
                <a:latin typeface="+mn-lt"/>
                <a:ea typeface="+mn-ea"/>
                <a:cs typeface="+mn-cs"/>
              </a:rPr>
              <a:t> reasoning</a:t>
            </a:r>
            <a:r>
              <a:rPr lang="zh-CN" altLang="zh-CN" sz="1200" kern="1200" dirty="0">
                <a:solidFill>
                  <a:schemeClr val="tx1"/>
                </a:solidFill>
                <a:effectLst/>
                <a:latin typeface="+mn-lt"/>
                <a:ea typeface="+mn-ea"/>
                <a:cs typeface="+mn-cs"/>
              </a:rPr>
              <a:t>，这两个模块使用端到端的</a:t>
            </a:r>
            <a:r>
              <a:rPr lang="zh-CN" altLang="en-US" sz="1200" kern="1200" dirty="0">
                <a:solidFill>
                  <a:schemeClr val="tx1"/>
                </a:solidFill>
                <a:effectLst/>
                <a:latin typeface="+mn-lt"/>
                <a:ea typeface="+mn-ea"/>
                <a:cs typeface="+mn-cs"/>
              </a:rPr>
              <a:t>方式</a:t>
            </a:r>
            <a:r>
              <a:rPr lang="zh-CN" altLang="zh-CN" sz="1200" kern="1200" dirty="0">
                <a:solidFill>
                  <a:schemeClr val="tx1"/>
                </a:solidFill>
                <a:effectLst/>
                <a:latin typeface="+mn-lt"/>
                <a:ea typeface="+mn-ea"/>
                <a:cs typeface="+mn-cs"/>
              </a:rPr>
              <a:t>来</a:t>
            </a:r>
            <a:r>
              <a:rPr lang="zh-CN" altLang="en-US" sz="1200" kern="1200" dirty="0">
                <a:solidFill>
                  <a:schemeClr val="tx1"/>
                </a:solidFill>
                <a:effectLst/>
                <a:latin typeface="+mn-lt"/>
                <a:ea typeface="+mn-ea"/>
                <a:cs typeface="+mn-cs"/>
              </a:rPr>
              <a:t>联合</a:t>
            </a:r>
            <a:r>
              <a:rPr lang="zh-CN" altLang="zh-CN" sz="1200" kern="1200" dirty="0">
                <a:solidFill>
                  <a:schemeClr val="tx1"/>
                </a:solidFill>
                <a:effectLst/>
                <a:latin typeface="+mn-lt"/>
                <a:ea typeface="+mn-ea"/>
                <a:cs typeface="+mn-cs"/>
              </a:rPr>
              <a:t>学习</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dirty="0"/>
              <a:t>给定</a:t>
            </a:r>
            <a:r>
              <a:rPr lang="en-US" altLang="zh-CN" dirty="0"/>
              <a:t>proposal</a:t>
            </a:r>
            <a:r>
              <a:rPr lang="zh-CN" altLang="en-US" dirty="0"/>
              <a:t>的特征，</a:t>
            </a:r>
            <a:r>
              <a:rPr lang="en-US" altLang="zh-CN" dirty="0"/>
              <a:t>“Commonsense reasoning criterion”</a:t>
            </a:r>
            <a:r>
              <a:rPr lang="zh-CN" altLang="en-US" dirty="0"/>
              <a:t> 对</a:t>
            </a:r>
            <a:r>
              <a:rPr lang="en-US" altLang="zh-CN" dirty="0"/>
              <a:t>graph</a:t>
            </a:r>
            <a:r>
              <a:rPr lang="zh-CN" altLang="en-US" dirty="0"/>
              <a:t>的语义特征进行选择，</a:t>
            </a:r>
            <a:r>
              <a:rPr lang="en-US" altLang="zh-CN" dirty="0"/>
              <a:t>graph</a:t>
            </a:r>
            <a:r>
              <a:rPr lang="zh-CN" altLang="en-US" dirty="0"/>
              <a:t>是由</a:t>
            </a:r>
            <a:r>
              <a:rPr lang="en-US" altLang="zh-CN" dirty="0"/>
              <a:t>“non-linear mapping”</a:t>
            </a:r>
            <a:r>
              <a:rPr lang="zh-CN" altLang="en-US" dirty="0"/>
              <a:t> 学得的。</a:t>
            </a:r>
          </a:p>
        </p:txBody>
      </p:sp>
    </p:spTree>
    <p:extLst>
      <p:ext uri="{BB962C8B-B14F-4D97-AF65-F5344CB8AC3E}">
        <p14:creationId xmlns:p14="http://schemas.microsoft.com/office/powerpoint/2010/main" val="553621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kern="1200" dirty="0">
                <a:solidFill>
                  <a:schemeClr val="tx1"/>
                </a:solidFill>
                <a:effectLst/>
                <a:latin typeface="+mn-lt"/>
                <a:ea typeface="+mn-ea"/>
                <a:cs typeface="+mn-cs"/>
              </a:rPr>
              <a:t>beta</a:t>
            </a:r>
            <a:r>
              <a:rPr lang="zh-CN" altLang="zh-CN" sz="1200" kern="1200" dirty="0">
                <a:solidFill>
                  <a:schemeClr val="tx1"/>
                </a:solidFill>
                <a:effectLst/>
                <a:latin typeface="+mn-lt"/>
                <a:ea typeface="+mn-ea"/>
                <a:cs typeface="+mn-cs"/>
              </a:rPr>
              <a:t>是可调超参数，</a:t>
            </a:r>
            <a:r>
              <a:rPr lang="en-US" altLang="zh-CN" sz="1200" kern="1200" dirty="0">
                <a:solidFill>
                  <a:schemeClr val="tx1"/>
                </a:solidFill>
                <a:effectLst/>
                <a:latin typeface="+mn-lt"/>
                <a:ea typeface="+mn-ea"/>
                <a:cs typeface="+mn-cs"/>
              </a:rPr>
              <a:t>L_s</a:t>
            </a:r>
            <a:r>
              <a:rPr lang="zh-CN" altLang="zh-CN" sz="1200" kern="1200" dirty="0">
                <a:solidFill>
                  <a:schemeClr val="tx1"/>
                </a:solidFill>
                <a:effectLst/>
                <a:latin typeface="+mn-lt"/>
                <a:ea typeface="+mn-ea"/>
                <a:cs typeface="+mn-cs"/>
              </a:rPr>
              <a:t>学习语义特征的常识推理</a:t>
            </a:r>
            <a:r>
              <a:rPr lang="zh-CN" altLang="en-US" sz="1200" kern="1200" dirty="0">
                <a:solidFill>
                  <a:schemeClr val="tx1"/>
                </a:solidFill>
                <a:effectLst/>
                <a:latin typeface="+mn-lt"/>
                <a:ea typeface="+mn-ea"/>
                <a:cs typeface="+mn-cs"/>
              </a:rPr>
              <a:t>，</a:t>
            </a:r>
            <a:r>
              <a:rPr lang="en-US" altLang="zh-CN" sz="1200" kern="1200" baseline="0" dirty="0">
                <a:solidFill>
                  <a:schemeClr val="tx1"/>
                </a:solidFill>
                <a:effectLst/>
                <a:latin typeface="+mn-lt"/>
                <a:ea typeface="+mn-ea"/>
                <a:cs typeface="+mn-cs"/>
              </a:rPr>
              <a:t>L_c</a:t>
            </a:r>
            <a:r>
              <a:rPr lang="zh-CN" altLang="zh-CN" sz="1200" kern="1200" dirty="0">
                <a:solidFill>
                  <a:schemeClr val="tx1"/>
                </a:solidFill>
                <a:effectLst/>
                <a:latin typeface="+mn-lt"/>
                <a:ea typeface="+mn-ea"/>
                <a:cs typeface="+mn-cs"/>
              </a:rPr>
              <a:t>是交叉熵损失，用于句子生成</a:t>
            </a:r>
            <a:endParaRPr lang="zh-CN" altLang="en-US" dirty="0"/>
          </a:p>
        </p:txBody>
      </p:sp>
    </p:spTree>
    <p:extLst>
      <p:ext uri="{BB962C8B-B14F-4D97-AF65-F5344CB8AC3E}">
        <p14:creationId xmlns:p14="http://schemas.microsoft.com/office/powerpoint/2010/main" val="110836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82947"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en-US" dirty="0"/>
              <a:t>所有比较方法</a:t>
            </a:r>
            <a:r>
              <a:rPr lang="en-US" altLang="zh-CN" dirty="0"/>
              <a:t>[10, 4, 33, 35, 16] </a:t>
            </a:r>
            <a:r>
              <a:rPr lang="zh-CN" altLang="en-US" dirty="0"/>
              <a:t>使用</a:t>
            </a:r>
            <a:r>
              <a:rPr lang="en-US" altLang="zh-CN" dirty="0"/>
              <a:t>explicit high-level semantic concepts (e.g., objects, relationships) for image captioning</a:t>
            </a:r>
            <a:r>
              <a:rPr lang="zh-CN" altLang="en-US" dirty="0"/>
              <a:t>。</a:t>
            </a:r>
            <a:endParaRPr lang="en-US" altLang="zh-CN" dirty="0"/>
          </a:p>
          <a:p>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使用</a:t>
            </a:r>
            <a:r>
              <a:rPr lang="en-US" altLang="zh-CN" sz="1200" b="0" i="0" u="none" strike="noStrike" kern="1200" baseline="0" dirty="0">
                <a:solidFill>
                  <a:schemeClr val="tx1"/>
                </a:solidFill>
                <a:latin typeface="+mn-lt"/>
                <a:ea typeface="+mn-ea"/>
                <a:cs typeface="+mn-cs"/>
              </a:rPr>
              <a:t>multi-label classifier</a:t>
            </a:r>
            <a:r>
              <a:rPr lang="zh-CN" altLang="en-US" sz="1200" b="0" i="0" u="none" strike="noStrike" kern="1200" baseline="0" dirty="0">
                <a:solidFill>
                  <a:schemeClr val="tx1"/>
                </a:solidFill>
                <a:latin typeface="+mn-lt"/>
                <a:ea typeface="+mn-ea"/>
                <a:cs typeface="+mn-cs"/>
              </a:rPr>
              <a:t>生成显示语义概念，没有利用关系，比较结果表明联合推理有益于学习语义关系。</a:t>
            </a:r>
            <a:endParaRPr lang="en-US" altLang="zh-CN" sz="1200" b="0" i="0" u="none" strike="noStrike" kern="1200" baseline="0" dirty="0">
              <a:solidFill>
                <a:schemeClr val="tx1"/>
              </a:solidFill>
              <a:latin typeface="+mn-lt"/>
              <a:ea typeface="+mn-ea"/>
              <a:cs typeface="+mn-cs"/>
            </a:endParaRPr>
          </a:p>
          <a:p>
            <a:endParaRPr lang="zh-CN" altLang="en-US" dirty="0"/>
          </a:p>
        </p:txBody>
      </p:sp>
    </p:spTree>
    <p:extLst>
      <p:ext uri="{BB962C8B-B14F-4D97-AF65-F5344CB8AC3E}">
        <p14:creationId xmlns:p14="http://schemas.microsoft.com/office/powerpoint/2010/main" val="684951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82947"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en-US" dirty="0"/>
              <a:t>所有比较方法</a:t>
            </a:r>
            <a:r>
              <a:rPr lang="en-US" altLang="zh-CN" dirty="0"/>
              <a:t>[10, 4, 33, 35, 16] </a:t>
            </a:r>
            <a:r>
              <a:rPr lang="zh-CN" altLang="en-US" dirty="0"/>
              <a:t>使用</a:t>
            </a:r>
            <a:r>
              <a:rPr lang="en-US" altLang="zh-CN" dirty="0"/>
              <a:t>explicit high-level semantic concepts (e.g., objects, relationships) for image captioning</a:t>
            </a:r>
            <a:r>
              <a:rPr lang="zh-CN" altLang="en-US" dirty="0"/>
              <a:t>。</a:t>
            </a:r>
            <a:endParaRPr lang="en-US" altLang="zh-CN" dirty="0"/>
          </a:p>
          <a:p>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使用</a:t>
            </a:r>
            <a:r>
              <a:rPr lang="en-US" altLang="zh-CN" sz="1200" b="0" i="0" u="none" strike="noStrike" kern="1200" baseline="0" dirty="0">
                <a:solidFill>
                  <a:schemeClr val="tx1"/>
                </a:solidFill>
                <a:latin typeface="+mn-lt"/>
                <a:ea typeface="+mn-ea"/>
                <a:cs typeface="+mn-cs"/>
              </a:rPr>
              <a:t>multi-label classifier</a:t>
            </a:r>
            <a:r>
              <a:rPr lang="zh-CN" altLang="en-US" sz="1200" b="0" i="0" u="none" strike="noStrike" kern="1200" baseline="0" dirty="0">
                <a:solidFill>
                  <a:schemeClr val="tx1"/>
                </a:solidFill>
                <a:latin typeface="+mn-lt"/>
                <a:ea typeface="+mn-ea"/>
                <a:cs typeface="+mn-cs"/>
              </a:rPr>
              <a:t>生成显示语义概念，没有利用关系，比较结果表明联合推理有益于学习语义关系。</a:t>
            </a:r>
            <a:endParaRPr lang="en-US" altLang="zh-CN" sz="1200" b="0" i="0" u="none" strike="noStrike" kern="1200" baseline="0" dirty="0">
              <a:solidFill>
                <a:schemeClr val="tx1"/>
              </a:solidFill>
              <a:latin typeface="+mn-lt"/>
              <a:ea typeface="+mn-ea"/>
              <a:cs typeface="+mn-cs"/>
            </a:endParaRPr>
          </a:p>
          <a:p>
            <a:endParaRPr lang="zh-CN" altLang="en-US" dirty="0"/>
          </a:p>
        </p:txBody>
      </p:sp>
    </p:spTree>
    <p:extLst>
      <p:ext uri="{BB962C8B-B14F-4D97-AF65-F5344CB8AC3E}">
        <p14:creationId xmlns:p14="http://schemas.microsoft.com/office/powerpoint/2010/main" val="66814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2707" name="文本占位符 2"/>
          <p:cNvSpPr>
            <a:spLocks noGrp="1"/>
          </p:cNvSpPr>
          <p:nvPr>
            <p:ph type="body" idx="3"/>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dirty="0"/>
              <a:t>在自然语言中</a:t>
            </a:r>
            <a:r>
              <a:rPr lang="zh-CN" altLang="en-US" dirty="0"/>
              <a:t>，表达句法结构信息和语义信息十分关键。</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基于此，我们的模型通过联合学习挖掘句法表达和视觉线索翻译来生成视觉描述：首先通过视频词类标注（也就是</a:t>
            </a:r>
            <a:r>
              <a:rPr lang="en-US" altLang="zh-CN" dirty="0"/>
              <a:t>POS Tagging</a:t>
            </a:r>
            <a:r>
              <a:rPr lang="zh-CN" altLang="en-US" dirty="0"/>
              <a:t>）发掘句法结构信息，然后根据词类标签来表达语义信息从而生成视频描述。</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在生成描述这部分，我们提出了一个</a:t>
            </a:r>
            <a:r>
              <a:rPr lang="en-US" altLang="zh-CN" dirty="0" err="1"/>
              <a:t>mixtrue</a:t>
            </a:r>
            <a:r>
              <a:rPr lang="en-US" altLang="zh-CN" dirty="0"/>
              <a:t> model</a:t>
            </a:r>
            <a:r>
              <a:rPr lang="zh-CN" altLang="en-US" dirty="0"/>
              <a:t>，利用词类</a:t>
            </a:r>
            <a:r>
              <a:rPr lang="en-US" altLang="zh-CN" dirty="0"/>
              <a:t>(</a:t>
            </a:r>
            <a:r>
              <a:rPr lang="en-US" altLang="zh-CN" dirty="0" err="1"/>
              <a:t>pos</a:t>
            </a:r>
            <a:r>
              <a:rPr lang="en-US" altLang="zh-CN" dirty="0"/>
              <a:t>)</a:t>
            </a:r>
            <a:r>
              <a:rPr lang="zh-CN" altLang="en-US" dirty="0"/>
              <a:t>指导，来处理因类别数据不平衡引起的模型偏差，稍后会详细介绍。</a:t>
            </a:r>
            <a:endParaRPr lang="en-US" altLang="zh-CN" dirty="0"/>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propose a novel video captioning approach that takes into account both visual perception and</a:t>
            </a:r>
          </a:p>
          <a:p>
            <a:r>
              <a:rPr lang="en-US" altLang="zh-CN" sz="1200" b="0" i="0" u="none" strike="noStrike" kern="1200" baseline="0" dirty="0">
                <a:solidFill>
                  <a:schemeClr val="tx1"/>
                </a:solidFill>
                <a:latin typeface="+mn-lt"/>
                <a:ea typeface="+mn-ea"/>
                <a:cs typeface="+mn-cs"/>
              </a:rPr>
              <a:t>syntax representation learning to generate accurate sentences of videos.</a:t>
            </a:r>
          </a:p>
          <a:p>
            <a:r>
              <a:rPr lang="en-US" altLang="zh-CN" sz="1200" b="0" i="0" u="none" strike="noStrike" kern="1200" baseline="0" dirty="0">
                <a:solidFill>
                  <a:schemeClr val="tx1"/>
                </a:solidFill>
                <a:latin typeface="+mn-lt"/>
                <a:ea typeface="+mn-ea"/>
                <a:cs typeface="+mn-cs"/>
              </a:rPr>
              <a:t>For an input video, we first learn its syntax representation via video POS tagging and then translate the visual cues to words given the inferred POS via a mixture model.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sym typeface="+mn-ea"/>
            </a:endParaRPr>
          </a:p>
        </p:txBody>
      </p:sp>
    </p:spTree>
    <p:extLst>
      <p:ext uri="{BB962C8B-B14F-4D97-AF65-F5344CB8AC3E}">
        <p14:creationId xmlns:p14="http://schemas.microsoft.com/office/powerpoint/2010/main" val="3331373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82947" name="文本占位符 2"/>
          <p:cNvSpPr>
            <a:spLocks noGrp="1"/>
          </p:cNvSpPr>
          <p:nvPr>
            <p:ph type="body" idx="3"/>
          </p:nvPr>
        </p:nvSpPr>
        <p:spPr bwMode="auto">
          <a:noFill/>
        </p:spPr>
        <p:txBody>
          <a:bodyPr wrap="square" numCol="1" anchor="t" anchorCtr="0" compatLnSpc="1">
            <a:prstTxWarp prst="textNoShape">
              <a:avLst/>
            </a:prstTxWarp>
          </a:bodyPr>
          <a:lstStyle/>
          <a:p>
            <a:r>
              <a:rPr lang="zh-CN" altLang="en-US" dirty="0"/>
              <a:t>分别与</a:t>
            </a:r>
            <a:r>
              <a:rPr lang="en-US" altLang="zh-CN" dirty="0"/>
              <a:t>[4]</a:t>
            </a:r>
            <a:r>
              <a:rPr lang="zh-CN" altLang="en-US" dirty="0"/>
              <a:t>、</a:t>
            </a:r>
            <a:r>
              <a:rPr lang="en-US" altLang="zh-CN" sz="1200" b="0" i="0" u="none" strike="noStrike" kern="1200" baseline="0" dirty="0">
                <a:solidFill>
                  <a:schemeClr val="tx1"/>
                </a:solidFill>
                <a:latin typeface="+mn-lt"/>
                <a:ea typeface="+mn-ea"/>
                <a:cs typeface="+mn-cs"/>
              </a:rPr>
              <a:t>“Ours w/o CR” </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“Ours w/o RR”</a:t>
            </a:r>
            <a:r>
              <a:rPr lang="zh-CN" altLang="en-US" sz="1200" b="0" i="0" u="none" strike="noStrike" kern="1200" baseline="0" dirty="0">
                <a:solidFill>
                  <a:schemeClr val="tx1"/>
                </a:solidFill>
                <a:latin typeface="+mn-lt"/>
                <a:ea typeface="+mn-ea"/>
                <a:cs typeface="+mn-cs"/>
              </a:rPr>
              <a:t>比较</a:t>
            </a:r>
            <a:endParaRPr lang="zh-CN" altLang="en-US" dirty="0"/>
          </a:p>
        </p:txBody>
      </p:sp>
    </p:spTree>
    <p:extLst>
      <p:ext uri="{BB962C8B-B14F-4D97-AF65-F5344CB8AC3E}">
        <p14:creationId xmlns:p14="http://schemas.microsoft.com/office/powerpoint/2010/main" val="143761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85536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806794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14393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6998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36853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396707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490160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332475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41773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具体地，</a:t>
            </a:r>
            <a:r>
              <a:rPr lang="zh-CN" altLang="zh-CN" dirty="0"/>
              <a:t>我们提出一个端到端可训练的网络来联合学习句法结构和</a:t>
            </a:r>
            <a:r>
              <a:rPr lang="zh-CN" altLang="en-US" dirty="0"/>
              <a:t>视觉线索</a:t>
            </a:r>
            <a:r>
              <a:rPr lang="zh-CN" altLang="zh-CN" dirty="0"/>
              <a:t>从而生成视频的文本描述。</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dirty="0"/>
              <a:t>网络可分为两个模块：一个模块</a:t>
            </a:r>
            <a:r>
              <a:rPr lang="zh-CN" altLang="en-US" dirty="0"/>
              <a:t>由基于序列的</a:t>
            </a:r>
            <a:r>
              <a:rPr lang="zh-CN" altLang="zh-CN" dirty="0"/>
              <a:t>模型构成，将视频标注为词类</a:t>
            </a:r>
            <a:r>
              <a:rPr lang="zh-CN" altLang="en-US" dirty="0"/>
              <a:t>序列</a:t>
            </a:r>
            <a:r>
              <a:rPr lang="zh-CN" altLang="zh-CN" dirty="0"/>
              <a:t>；另一个模块是一个多个分类器组成的混合模型，根据词性将视觉线索翻译为单词。</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Our method contains two key modules: syntax representation learning and visual cue translation. The syntax representation learning module takes extracted video features and embedded previous words as</a:t>
            </a:r>
          </a:p>
          <a:p>
            <a:r>
              <a:rPr lang="en-US" altLang="zh-CN" sz="1200" b="0" i="0" u="none" strike="noStrike" kern="1200" baseline="0" dirty="0">
                <a:solidFill>
                  <a:schemeClr val="tx1"/>
                </a:solidFill>
                <a:latin typeface="+mn-lt"/>
                <a:ea typeface="+mn-ea"/>
                <a:cs typeface="+mn-cs"/>
              </a:rPr>
              <a:t>input and outputs POS sequences using a based model.</a:t>
            </a:r>
          </a:p>
          <a:p>
            <a:r>
              <a:rPr lang="en-US" altLang="zh-CN" sz="1200" b="0" i="0" u="none" strike="noStrike" kern="1200" baseline="0" dirty="0">
                <a:solidFill>
                  <a:schemeClr val="tx1"/>
                </a:solidFill>
                <a:latin typeface="+mn-lt"/>
                <a:ea typeface="+mn-ea"/>
                <a:cs typeface="+mn-cs"/>
              </a:rPr>
              <a:t>The visual cue translation module is implemented by a mixture of multiple components explicitly conditioned on the</a:t>
            </a:r>
          </a:p>
          <a:p>
            <a:r>
              <a:rPr lang="en-US" altLang="zh-CN" sz="1200" b="0" i="0" u="none" strike="noStrike" kern="1200" baseline="0" dirty="0">
                <a:solidFill>
                  <a:schemeClr val="tx1"/>
                </a:solidFill>
                <a:latin typeface="+mn-lt"/>
                <a:ea typeface="+mn-ea"/>
                <a:cs typeface="+mn-cs"/>
              </a:rPr>
              <a:t>inferred POS tags, where each component takes specific visual cue features as input.</a:t>
            </a:r>
          </a:p>
          <a:p>
            <a:r>
              <a:rPr lang="en-US" altLang="zh-CN" sz="1200" b="0" i="0" u="none" strike="noStrike" kern="1200" baseline="0" dirty="0">
                <a:solidFill>
                  <a:schemeClr val="tx1"/>
                </a:solidFill>
                <a:latin typeface="+mn-lt"/>
                <a:ea typeface="+mn-ea"/>
                <a:cs typeface="+mn-cs"/>
              </a:rPr>
              <a:t>The network is end-to-end trainable that jointly models the video POS tagging and visual cue translation for video captioning.</a:t>
            </a:r>
          </a:p>
          <a:p>
            <a:endParaRPr lang="zh-CN" altLang="en-US" dirty="0"/>
          </a:p>
        </p:txBody>
      </p:sp>
    </p:spTree>
    <p:extLst>
      <p:ext uri="{BB962C8B-B14F-4D97-AF65-F5344CB8AC3E}">
        <p14:creationId xmlns:p14="http://schemas.microsoft.com/office/powerpoint/2010/main" val="516789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734327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493330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69635" name="文本占位符 2"/>
          <p:cNvSpPr>
            <a:spLocks noGrp="1"/>
          </p:cNvSpPr>
          <p:nvPr>
            <p:ph type="body" idx="3"/>
          </p:nvPr>
        </p:nvSpPr>
        <p:spPr bwMode="auto">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525027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A9702-08A6-4EEB-A169-2A98E3ADBA86}" type="slidenum">
              <a:rPr lang="zh-CN" altLang="en-US" smtClean="0"/>
              <a:pPr/>
              <a:t>92</a:t>
            </a:fld>
            <a:endParaRPr lang="zh-CN" altLang="en-US"/>
          </a:p>
        </p:txBody>
      </p:sp>
    </p:spTree>
    <p:extLst>
      <p:ext uri="{BB962C8B-B14F-4D97-AF65-F5344CB8AC3E}">
        <p14:creationId xmlns:p14="http://schemas.microsoft.com/office/powerpoint/2010/main" val="3596189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二阶段定位方法可以分为滑动窗口类方法和</a:t>
            </a:r>
            <a:r>
              <a:rPr lang="en-US" altLang="zh-CN" dirty="0" smtClean="0"/>
              <a:t>proposal</a:t>
            </a:r>
            <a:r>
              <a:rPr lang="zh-CN" altLang="en-US" dirty="0" smtClean="0"/>
              <a:t>生成器类方法。</a:t>
            </a:r>
            <a:endParaRPr lang="en-US" altLang="zh-CN" dirty="0" smtClean="0"/>
          </a:p>
          <a:p>
            <a:r>
              <a:rPr lang="zh-CN" altLang="en-US" dirty="0" smtClean="0"/>
              <a:t>本页</a:t>
            </a:r>
            <a:r>
              <a:rPr lang="en-US" altLang="zh-CN" dirty="0" err="1" smtClean="0"/>
              <a:t>ppt</a:t>
            </a:r>
            <a:r>
              <a:rPr lang="zh-CN" altLang="en-US" dirty="0" smtClean="0"/>
              <a:t>介绍了二阶段定位方法中的滑动窗口类方法：这类方法先使用多级滑动窗口生成</a:t>
            </a:r>
            <a:r>
              <a:rPr lang="en-US" altLang="zh-CN" dirty="0" smtClean="0"/>
              <a:t>proposal</a:t>
            </a:r>
            <a:r>
              <a:rPr lang="zh-CN" altLang="en-US" dirty="0" smtClean="0"/>
              <a:t>，然后使用跨模态匹配方法进行句子和视频段的匹配，创新点在于跨模态匹配。</a:t>
            </a:r>
            <a:endParaRPr lang="en-US" altLang="zh-CN" dirty="0" smtClean="0"/>
          </a:p>
          <a:p>
            <a:r>
              <a:rPr lang="zh-CN" altLang="en-US" dirty="0" smtClean="0"/>
              <a:t>下面又贴了这类定位方法中常见的跨模态匹配方法：</a:t>
            </a:r>
            <a:endParaRPr lang="en-US" altLang="zh-CN" dirty="0" smtClean="0"/>
          </a:p>
          <a:p>
            <a:r>
              <a:rPr lang="en-US" altLang="zh-CN" dirty="0" smtClean="0"/>
              <a:t>    1.</a:t>
            </a:r>
            <a:r>
              <a:rPr lang="zh-CN" altLang="en-US" dirty="0" smtClean="0"/>
              <a:t>使用视频和句子的全局特征在共同嵌入空间中的平方距离作为匹配的评价标准，特征距离越小，匹配分数越高；</a:t>
            </a:r>
            <a:endParaRPr lang="en-US" altLang="zh-CN" dirty="0" smtClean="0"/>
          </a:p>
          <a:p>
            <a:r>
              <a:rPr lang="en-US" altLang="zh-CN" dirty="0" smtClean="0"/>
              <a:t>    2.</a:t>
            </a:r>
            <a:r>
              <a:rPr lang="zh-CN" altLang="en-US" dirty="0" smtClean="0"/>
              <a:t>将视频和句子的特征进行跨模态融合，然后使用额外的预测网络预测匹配分数；</a:t>
            </a:r>
            <a:endParaRPr lang="en-US" altLang="zh-CN" dirty="0" smtClean="0"/>
          </a:p>
          <a:p>
            <a:r>
              <a:rPr lang="en-US" altLang="zh-CN" dirty="0" smtClean="0"/>
              <a:t>    3.</a:t>
            </a:r>
            <a:r>
              <a:rPr lang="zh-CN" altLang="en-US" dirty="0" smtClean="0"/>
              <a:t>将视频和句子使用注意力机制进行跨模态融合，然后使用额外的预测网络预测匹配分数；</a:t>
            </a:r>
            <a:endParaRPr lang="en-US" altLang="zh-CN" dirty="0" smtClean="0"/>
          </a:p>
          <a:p>
            <a:r>
              <a:rPr lang="en-US" altLang="zh-CN" dirty="0" smtClean="0"/>
              <a:t>    4.</a:t>
            </a:r>
            <a:r>
              <a:rPr lang="zh-CN" altLang="en-US" dirty="0" smtClean="0"/>
              <a:t>将视频和句子使用基于</a:t>
            </a:r>
            <a:r>
              <a:rPr lang="en-US" altLang="zh-CN" dirty="0" smtClean="0"/>
              <a:t>LSTM</a:t>
            </a:r>
            <a:r>
              <a:rPr lang="zh-CN" altLang="en-US" dirty="0" smtClean="0"/>
              <a:t>的早期融合（</a:t>
            </a:r>
            <a:r>
              <a:rPr lang="en-US" altLang="zh-CN" dirty="0" smtClean="0"/>
              <a:t>late fusion</a:t>
            </a:r>
            <a:r>
              <a:rPr lang="zh-CN" altLang="en-US" dirty="0" smtClean="0"/>
              <a:t>晚期融合是指分别得到视频和句子在共同嵌入空间的特征，然后计算相似分数，</a:t>
            </a:r>
            <a:r>
              <a:rPr lang="en-US" altLang="zh-CN" dirty="0" smtClean="0"/>
              <a:t>early fusion</a:t>
            </a:r>
            <a:r>
              <a:rPr lang="zh-CN" altLang="en-US" smtClean="0"/>
              <a:t>早期融合是计算相似分数前就融合视频和句子特征，然后使用融合的特征计算相似分数）方法进行跨模态融合，然后使用额外的预测网络预测匹配分数。</a:t>
            </a:r>
          </a:p>
          <a:p>
            <a:endParaRPr lang="zh-CN" altLang="en-US"/>
          </a:p>
        </p:txBody>
      </p:sp>
      <p:sp>
        <p:nvSpPr>
          <p:cNvPr id="4" name="灯片编号占位符 3"/>
          <p:cNvSpPr>
            <a:spLocks noGrp="1"/>
          </p:cNvSpPr>
          <p:nvPr>
            <p:ph type="sldNum" sz="quarter" idx="10"/>
          </p:nvPr>
        </p:nvSpPr>
        <p:spPr/>
        <p:txBody>
          <a:bodyPr/>
          <a:lstStyle/>
          <a:p>
            <a:fld id="{F94A9702-08A6-4EEB-A169-2A98E3ADBA86}" type="slidenum">
              <a:rPr lang="zh-CN" altLang="en-US" smtClean="0"/>
              <a:pPr/>
              <a:t>99</a:t>
            </a:fld>
            <a:endParaRPr lang="zh-CN" altLang="en-US"/>
          </a:p>
        </p:txBody>
      </p:sp>
    </p:spTree>
    <p:extLst>
      <p:ext uri="{BB962C8B-B14F-4D97-AF65-F5344CB8AC3E}">
        <p14:creationId xmlns:p14="http://schemas.microsoft.com/office/powerpoint/2010/main" val="3911613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基于</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生成器的二阶段定位方法：这类方法先使用</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生成器生成</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，然后进行跨模态融合，这类方法的创新点在</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生成器上面。</a:t>
            </a:r>
            <a:endParaRPr kumimoji="0" lang="en-US" altLang="zh-CN"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    第一种</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生成器将句子特征与视频特征序列进行融合，然后使用该融合特征在每个视频段上预测以该视频段为中心的动作边界和动作分数，经过非极大抑制后处理，生成</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a:t>
            </a:r>
            <a:endParaRPr kumimoji="0" lang="en-US" altLang="zh-CN"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    第二种</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生成器为视频每一帧生成一个分数，这个分数表示句子中所有语义在该帧中出现的多少。一个视频可以得到一个分数序列，这类方法通过在分数序列上划阈值，生成</a:t>
            </a:r>
            <a:r>
              <a:rPr kumimoji="0" lang="en-US" altLang="zh-CN" sz="1200" b="0" i="0" u="none" strike="noStrike" kern="1200" cap="none" spc="0" normalizeH="0" baseline="0" noProof="0" dirty="0" smtClean="0">
                <a:ln>
                  <a:noFill/>
                </a:ln>
                <a:solidFill>
                  <a:prstClr val="black"/>
                </a:solidFill>
                <a:effectLst/>
                <a:uLnTx/>
                <a:uFillTx/>
                <a:latin typeface="+mn-lt"/>
                <a:ea typeface="+mn-ea"/>
                <a:cs typeface="+mn-cs"/>
              </a:rPr>
              <a:t>proposal</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F94A9702-08A6-4EEB-A169-2A98E3ADBA86}" type="slidenum">
              <a:rPr lang="zh-CN" altLang="en-US" smtClean="0"/>
              <a:pPr/>
              <a:t>101</a:t>
            </a:fld>
            <a:endParaRPr lang="zh-CN" altLang="en-US"/>
          </a:p>
        </p:txBody>
      </p:sp>
    </p:spTree>
    <p:extLst>
      <p:ext uri="{BB962C8B-B14F-4D97-AF65-F5344CB8AC3E}">
        <p14:creationId xmlns:p14="http://schemas.microsoft.com/office/powerpoint/2010/main" val="4258107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a:t>
            </a:r>
            <a:r>
              <a:rPr lang="en-US" altLang="zh-CN" dirty="0" smtClean="0"/>
              <a:t>anchor</a:t>
            </a:r>
            <a:r>
              <a:rPr lang="zh-CN" altLang="en-US" dirty="0" smtClean="0"/>
              <a:t>的定位方法可以分为两类：</a:t>
            </a:r>
            <a:endParaRPr lang="en-US" altLang="zh-CN" dirty="0" smtClean="0"/>
          </a:p>
          <a:p>
            <a:r>
              <a:rPr lang="en-US" altLang="zh-CN" dirty="0" smtClean="0"/>
              <a:t>    </a:t>
            </a:r>
            <a:r>
              <a:rPr lang="zh-CN" altLang="en-US" dirty="0" smtClean="0"/>
              <a:t>第一类方法设置固定的</a:t>
            </a:r>
            <a:r>
              <a:rPr lang="en-US" altLang="zh-CN" dirty="0" smtClean="0"/>
              <a:t>anchor</a:t>
            </a:r>
            <a:r>
              <a:rPr lang="zh-CN" altLang="en-US" dirty="0" smtClean="0"/>
              <a:t>，模型只预测</a:t>
            </a:r>
            <a:r>
              <a:rPr lang="en-US" altLang="zh-CN" dirty="0" smtClean="0"/>
              <a:t>anchor</a:t>
            </a:r>
            <a:r>
              <a:rPr lang="zh-CN" altLang="en-US" dirty="0" smtClean="0"/>
              <a:t>内的视频片段与句子的匹配分数，不预测</a:t>
            </a:r>
            <a:r>
              <a:rPr lang="en-US" altLang="zh-CN" dirty="0" smtClean="0"/>
              <a:t>anchor</a:t>
            </a:r>
            <a:r>
              <a:rPr lang="zh-CN" altLang="en-US" dirty="0" smtClean="0"/>
              <a:t>边界的回归系数。</a:t>
            </a:r>
            <a:endParaRPr lang="en-US" altLang="zh-CN" dirty="0" smtClean="0"/>
          </a:p>
          <a:p>
            <a:r>
              <a:rPr lang="en-US" altLang="zh-CN" dirty="0" smtClean="0"/>
              <a:t>    </a:t>
            </a:r>
            <a:r>
              <a:rPr lang="zh-CN" altLang="en-US" dirty="0" smtClean="0"/>
              <a:t>第二类方法既预测</a:t>
            </a:r>
            <a:r>
              <a:rPr lang="en-US" altLang="zh-CN" dirty="0" smtClean="0"/>
              <a:t>anchor</a:t>
            </a:r>
            <a:r>
              <a:rPr lang="zh-CN" altLang="en-US" dirty="0" smtClean="0"/>
              <a:t>内视频片段与句子的匹配分数，也预测</a:t>
            </a:r>
            <a:r>
              <a:rPr lang="en-US" altLang="zh-CN" dirty="0" smtClean="0"/>
              <a:t>anchor</a:t>
            </a:r>
            <a:r>
              <a:rPr lang="zh-CN" altLang="en-US" dirty="0" smtClean="0"/>
              <a:t>边界的回归系数。</a:t>
            </a:r>
          </a:p>
          <a:p>
            <a:endParaRPr lang="zh-CN" altLang="en-US" dirty="0"/>
          </a:p>
        </p:txBody>
      </p:sp>
      <p:sp>
        <p:nvSpPr>
          <p:cNvPr id="4" name="灯片编号占位符 3"/>
          <p:cNvSpPr>
            <a:spLocks noGrp="1"/>
          </p:cNvSpPr>
          <p:nvPr>
            <p:ph type="sldNum" sz="quarter" idx="10"/>
          </p:nvPr>
        </p:nvSpPr>
        <p:spPr/>
        <p:txBody>
          <a:bodyPr/>
          <a:lstStyle/>
          <a:p>
            <a:fld id="{F94A9702-08A6-4EEB-A169-2A98E3ADBA86}" type="slidenum">
              <a:rPr lang="zh-CN" altLang="en-US" smtClean="0"/>
              <a:pPr/>
              <a:t>103</a:t>
            </a:fld>
            <a:endParaRPr lang="zh-CN" altLang="en-US"/>
          </a:p>
        </p:txBody>
      </p:sp>
    </p:spTree>
    <p:extLst>
      <p:ext uri="{BB962C8B-B14F-4D97-AF65-F5344CB8AC3E}">
        <p14:creationId xmlns:p14="http://schemas.microsoft.com/office/powerpoint/2010/main" val="3033114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本页</a:t>
            </a:r>
            <a:r>
              <a:rPr lang="en-US" altLang="zh-CN" dirty="0" err="1" smtClean="0"/>
              <a:t>ppt</a:t>
            </a:r>
            <a:r>
              <a:rPr lang="zh-CN" altLang="en-US" dirty="0" smtClean="0"/>
              <a:t>介绍的方法是一阶段方法中根据注意力序列直接预测边界的方法：</a:t>
            </a:r>
            <a:endParaRPr lang="en-US" altLang="zh-CN" dirty="0" smtClean="0"/>
          </a:p>
          <a:p>
            <a:r>
              <a:rPr lang="en-US" altLang="zh-CN" dirty="0" smtClean="0"/>
              <a:t>    </a:t>
            </a:r>
            <a:r>
              <a:rPr lang="zh-CN" altLang="en-US" dirty="0" smtClean="0"/>
              <a:t>这类方法首先将视频和句子编码为特征序列，然后进行视频和句子的跨模态交互，生成一个注意力序列，</a:t>
            </a:r>
            <a:endParaRPr lang="en-US" altLang="zh-CN" dirty="0" smtClean="0"/>
          </a:p>
          <a:p>
            <a:r>
              <a:rPr lang="en-US" altLang="zh-CN" dirty="0" smtClean="0"/>
              <a:t>    </a:t>
            </a:r>
            <a:r>
              <a:rPr lang="zh-CN" altLang="en-US" dirty="0" smtClean="0"/>
              <a:t>这个注意力序列表示每一帧或每一段对整个句子的注意力程度，</a:t>
            </a:r>
            <a:endParaRPr lang="en-US" altLang="zh-CN" dirty="0" smtClean="0"/>
          </a:p>
          <a:p>
            <a:r>
              <a:rPr lang="en-US" altLang="zh-CN" dirty="0" smtClean="0"/>
              <a:t>    </a:t>
            </a:r>
            <a:r>
              <a:rPr lang="zh-CN" altLang="en-US" dirty="0" smtClean="0"/>
              <a:t>最后这类方法以该注意力序列为（全连层的）输入，直接预测动作的边界。</a:t>
            </a:r>
          </a:p>
          <a:p>
            <a:endParaRPr lang="zh-CN" altLang="en-US" dirty="0"/>
          </a:p>
        </p:txBody>
      </p:sp>
      <p:sp>
        <p:nvSpPr>
          <p:cNvPr id="4" name="灯片编号占位符 3"/>
          <p:cNvSpPr>
            <a:spLocks noGrp="1"/>
          </p:cNvSpPr>
          <p:nvPr>
            <p:ph type="sldNum" sz="quarter" idx="10"/>
          </p:nvPr>
        </p:nvSpPr>
        <p:spPr/>
        <p:txBody>
          <a:bodyPr/>
          <a:lstStyle/>
          <a:p>
            <a:fld id="{F94A9702-08A6-4EEB-A169-2A98E3ADBA86}" type="slidenum">
              <a:rPr lang="zh-CN" altLang="en-US" smtClean="0"/>
              <a:pPr/>
              <a:t>105</a:t>
            </a:fld>
            <a:endParaRPr lang="zh-CN" altLang="en-US"/>
          </a:p>
        </p:txBody>
      </p:sp>
    </p:spTree>
    <p:extLst>
      <p:ext uri="{BB962C8B-B14F-4D97-AF65-F5344CB8AC3E}">
        <p14:creationId xmlns:p14="http://schemas.microsoft.com/office/powerpoint/2010/main" val="1801349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本页</a:t>
            </a:r>
            <a:r>
              <a:rPr lang="en-US" altLang="zh-CN" dirty="0" err="1" smtClean="0"/>
              <a:t>ppt</a:t>
            </a:r>
            <a:r>
              <a:rPr lang="zh-CN" altLang="en-US" dirty="0" smtClean="0"/>
              <a:t>介绍的是一阶段方法中直接预测边界概率的方法：</a:t>
            </a:r>
            <a:endParaRPr lang="en-US" altLang="zh-CN" dirty="0" smtClean="0"/>
          </a:p>
          <a:p>
            <a:r>
              <a:rPr lang="en-US" altLang="zh-CN" dirty="0" smtClean="0"/>
              <a:t>    </a:t>
            </a:r>
            <a:r>
              <a:rPr lang="zh-CN" altLang="en-US" dirty="0" smtClean="0"/>
              <a:t>这类方法首先对视频特征序列和句子特征序列进行跨模态的融合，得到一个融合之后的特征序列</a:t>
            </a:r>
            <a:endParaRPr lang="en-US" altLang="zh-CN" dirty="0" smtClean="0"/>
          </a:p>
          <a:p>
            <a:r>
              <a:rPr lang="en-US" altLang="zh-CN" dirty="0" smtClean="0"/>
              <a:t>    </a:t>
            </a:r>
            <a:r>
              <a:rPr lang="zh-CN" altLang="en-US" dirty="0" smtClean="0"/>
              <a:t>然后直接预测每个特征代表的时序位置是动作开始的概率和动作结束的概率，</a:t>
            </a:r>
            <a:endParaRPr lang="en-US" altLang="zh-CN" dirty="0" smtClean="0"/>
          </a:p>
          <a:p>
            <a:r>
              <a:rPr lang="en-US" altLang="zh-CN" dirty="0" smtClean="0"/>
              <a:t>    </a:t>
            </a:r>
            <a:r>
              <a:rPr lang="zh-CN" altLang="en-US" dirty="0" smtClean="0"/>
              <a:t>最后通过两个概率序列直接选出动作的边界。（即动作开始概率序列中选动作开始的位置，动作结束概率序列中选动作结束的位置，同时要保证开始位置在结束位置之前）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4A9702-08A6-4EEB-A169-2A98E3ADBA86}" type="slidenum">
              <a:rPr lang="zh-CN" altLang="en-US" smtClean="0"/>
              <a:pPr/>
              <a:t>107</a:t>
            </a:fld>
            <a:endParaRPr lang="zh-CN" altLang="en-US"/>
          </a:p>
        </p:txBody>
      </p:sp>
    </p:spTree>
    <p:extLst>
      <p:ext uri="{BB962C8B-B14F-4D97-AF65-F5344CB8AC3E}">
        <p14:creationId xmlns:p14="http://schemas.microsoft.com/office/powerpoint/2010/main" val="144671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4755" name="文本占位符 2"/>
          <p:cNvSpPr>
            <a:spLocks noGrp="1"/>
          </p:cNvSpPr>
          <p:nvPr>
            <p:ph type="body" idx="3"/>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我们对两个任务进行联合建模，每个词类和单词的概率</a:t>
            </a:r>
            <a:r>
              <a:rPr lang="zh-CN" altLang="zh-CN" dirty="0"/>
              <a:t>以输入视频为条件，除此之外，</a:t>
            </a:r>
            <a:r>
              <a:rPr lang="zh-CN" altLang="en-US" dirty="0"/>
              <a:t>当前词类标签概率</a:t>
            </a:r>
            <a:r>
              <a:rPr lang="zh-CN" altLang="zh-CN" dirty="0"/>
              <a:t>以前面的单词</a:t>
            </a:r>
            <a:r>
              <a:rPr lang="en-US" altLang="zh-CN" dirty="0"/>
              <a:t> </a:t>
            </a:r>
            <a:r>
              <a:rPr lang="zh-CN" altLang="zh-CN" dirty="0"/>
              <a:t>为条件，</a:t>
            </a:r>
            <a:r>
              <a:rPr lang="zh-CN" altLang="en-US" dirty="0"/>
              <a:t>当前的</a:t>
            </a:r>
            <a:r>
              <a:rPr lang="zh-CN" altLang="zh-CN" dirty="0"/>
              <a:t>单词</a:t>
            </a:r>
            <a:r>
              <a:rPr lang="zh-CN" altLang="en-US" dirty="0"/>
              <a:t>概率</a:t>
            </a:r>
            <a:r>
              <a:rPr lang="en-US" altLang="zh-CN" dirty="0"/>
              <a:t> </a:t>
            </a:r>
            <a:r>
              <a:rPr lang="zh-CN" altLang="zh-CN" dirty="0"/>
              <a:t>以其词类标签</a:t>
            </a:r>
            <a:r>
              <a:rPr lang="en-US" altLang="zh-CN" dirty="0"/>
              <a:t> </a:t>
            </a:r>
            <a:r>
              <a:rPr lang="zh-CN" altLang="zh-CN" dirty="0"/>
              <a:t>为条件。整体的优化问题即可转化为联合优化</a:t>
            </a:r>
            <a:r>
              <a:rPr lang="zh-CN" altLang="en-US" dirty="0"/>
              <a:t>公式</a:t>
            </a:r>
            <a:r>
              <a:rPr lang="zh-CN" altLang="zh-CN" dirty="0"/>
              <a:t>中的两项。这两项分别对应两个子任务，即视频词类标注和视觉线索翻译。</a:t>
            </a:r>
            <a:endParaRPr lang="en-US" altLang="zh-CN"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t>We build a </a:t>
            </a:r>
            <a:r>
              <a:rPr lang="en-US" altLang="zh-CN" sz="1200" b="0" i="0" u="none" strike="noStrike" kern="1200" baseline="0" dirty="0">
                <a:solidFill>
                  <a:schemeClr val="tx1"/>
                </a:solidFill>
                <a:latin typeface="+mn-lt"/>
                <a:ea typeface="+mn-ea"/>
                <a:cs typeface="+mn-cs"/>
              </a:rPr>
              <a:t>probabilistic directed acyclic graph</a:t>
            </a:r>
            <a:r>
              <a:rPr lang="en-US" altLang="zh-CN" baseline="0" dirty="0"/>
              <a:t> to learn the two subtasks jointly.</a:t>
            </a:r>
          </a:p>
          <a:p>
            <a:r>
              <a:rPr lang="en-US" altLang="zh-CN" sz="1200" b="0" i="0" u="none" strike="noStrike" kern="1200" baseline="0" dirty="0">
                <a:solidFill>
                  <a:schemeClr val="tx1"/>
                </a:solidFill>
                <a:latin typeface="+mn-lt"/>
                <a:ea typeface="+mn-ea"/>
                <a:cs typeface="+mn-cs"/>
              </a:rPr>
              <a:t>The generation of the POS tag is conditioned on the input video and all the previous words to determine its contextual location in a sentence. </a:t>
            </a:r>
          </a:p>
          <a:p>
            <a:r>
              <a:rPr lang="en-US" altLang="zh-CN" sz="1200" b="0" i="0" u="none" strike="noStrike" kern="1200" baseline="0" dirty="0">
                <a:solidFill>
                  <a:schemeClr val="tx1"/>
                </a:solidFill>
                <a:latin typeface="+mn-lt"/>
                <a:ea typeface="+mn-ea"/>
                <a:cs typeface="+mn-cs"/>
              </a:rPr>
              <a:t>The generation of the word is conditioned on its corresponding POS tag as well as the video. </a:t>
            </a:r>
          </a:p>
          <a:p>
            <a:r>
              <a:rPr lang="en-US" altLang="zh-CN" sz="1200" b="0" i="0" u="none" strike="noStrike" kern="1200" baseline="0" dirty="0">
                <a:solidFill>
                  <a:schemeClr val="tx1"/>
                </a:solidFill>
                <a:latin typeface="+mn-lt"/>
                <a:ea typeface="+mn-ea"/>
                <a:cs typeface="+mn-cs"/>
              </a:rPr>
              <a:t>To learn the optimal parameters , we maximize the likelihood function over the training data.</a:t>
            </a:r>
          </a:p>
          <a:p>
            <a:r>
              <a:rPr lang="en-US" altLang="zh-CN" sz="1200" b="0" i="0" u="none" strike="noStrike" kern="1200" baseline="0" dirty="0">
                <a:solidFill>
                  <a:schemeClr val="tx1"/>
                </a:solidFill>
                <a:latin typeface="+mn-lt"/>
                <a:ea typeface="+mn-ea"/>
                <a:cs typeface="+mn-cs"/>
              </a:rPr>
              <a:t>Accordingly, the overall optimization problem can be regarded as jointly optimizing two terms in the equation, corresponding to video POS tagging and visual cue translation, respectively.</a:t>
            </a:r>
          </a:p>
        </p:txBody>
      </p:sp>
    </p:spTree>
    <p:extLst>
      <p:ext uri="{BB962C8B-B14F-4D97-AF65-F5344CB8AC3E}">
        <p14:creationId xmlns:p14="http://schemas.microsoft.com/office/powerpoint/2010/main" val="58430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5779"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b="0" i="0" u="none" strike="noStrike" kern="1200" baseline="0" dirty="0" err="1">
                <a:solidFill>
                  <a:schemeClr val="tx1"/>
                </a:solidFill>
                <a:latin typeface="+mn-lt"/>
                <a:ea typeface="+mn-ea"/>
                <a:cs typeface="+mn-cs"/>
              </a:rPr>
              <a:t>Postag</a:t>
            </a:r>
            <a:r>
              <a:rPr lang="zh-CN" altLang="en-US" sz="1200" b="0" i="0" u="none" strike="noStrike" kern="1200" baseline="0" dirty="0">
                <a:solidFill>
                  <a:schemeClr val="tx1"/>
                </a:solidFill>
                <a:latin typeface="+mn-lt"/>
                <a:ea typeface="+mn-ea"/>
                <a:cs typeface="+mn-cs"/>
              </a:rPr>
              <a:t>是个</a:t>
            </a:r>
            <a:r>
              <a:rPr lang="en-US" altLang="zh-CN" sz="1200" b="0" i="0" u="none" strike="noStrike" kern="1200" baseline="0" dirty="0" err="1">
                <a:solidFill>
                  <a:schemeClr val="tx1"/>
                </a:solidFill>
                <a:latin typeface="+mn-lt"/>
                <a:ea typeface="+mn-ea"/>
                <a:cs typeface="+mn-cs"/>
              </a:rPr>
              <a:t>rnn</a:t>
            </a:r>
            <a:r>
              <a:rPr lang="zh-CN" altLang="en-US" sz="1200" b="0" i="0" u="none" strike="noStrike" kern="1200" baseline="0" dirty="0">
                <a:solidFill>
                  <a:schemeClr val="tx1"/>
                </a:solidFill>
                <a:latin typeface="+mn-lt"/>
                <a:ea typeface="+mn-ea"/>
                <a:cs typeface="+mn-cs"/>
              </a:rPr>
              <a:t>模型，</a:t>
            </a:r>
            <a:r>
              <a:rPr lang="en-US" altLang="zh-CN" sz="1200" b="0" i="0" u="none" strike="noStrike" kern="1200" baseline="0" dirty="0">
                <a:solidFill>
                  <a:schemeClr val="tx1"/>
                </a:solidFill>
                <a:latin typeface="+mn-lt"/>
                <a:ea typeface="+mn-ea"/>
                <a:cs typeface="+mn-cs"/>
              </a:rPr>
              <a:t>Constraint</a:t>
            </a:r>
            <a:r>
              <a:rPr lang="zh-CN" altLang="en-US" sz="1200" b="0" i="0" u="none" strike="noStrike" kern="1200" baseline="0" dirty="0">
                <a:solidFill>
                  <a:schemeClr val="tx1"/>
                </a:solidFill>
                <a:latin typeface="+mn-lt"/>
                <a:ea typeface="+mn-ea"/>
                <a:cs typeface="+mn-cs"/>
              </a:rPr>
              <a:t>的一句话描述</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loss function for video POS tagging.</a:t>
            </a:r>
          </a:p>
          <a:p>
            <a:r>
              <a:rPr lang="en-US" altLang="zh-CN" sz="1200" b="0" i="0" u="none" strike="noStrike" kern="1200" baseline="0" dirty="0">
                <a:solidFill>
                  <a:schemeClr val="tx1"/>
                </a:solidFill>
                <a:latin typeface="+mn-lt"/>
                <a:ea typeface="+mn-ea"/>
                <a:cs typeface="+mn-cs"/>
              </a:rPr>
              <a:t>Generally speaking, a complete sentence should be constituted of various kinds of grammatical elements.</a:t>
            </a:r>
          </a:p>
          <a:p>
            <a:r>
              <a:rPr lang="en-US" altLang="zh-CN" sz="1200" b="0" i="0" u="none" strike="noStrike" kern="1200" baseline="0" dirty="0">
                <a:solidFill>
                  <a:schemeClr val="tx1"/>
                </a:solidFill>
                <a:latin typeface="+mn-lt"/>
                <a:ea typeface="+mn-ea"/>
                <a:cs typeface="+mn-cs"/>
              </a:rPr>
              <a:t>Therefore, we introduce a simple yet effective constraint term to diversify the parts of speech in each generated sentence to guarantee the completeness of captions. The constraint term encourages each POS to appear in the generated sentence at least once by using L2 normalization.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这是视频词类标注的损失函数，除此之外</a:t>
            </a:r>
            <a:r>
              <a:rPr lang="zh-CN" altLang="zh-CN" dirty="0"/>
              <a:t>为了保证每个句子中词类的多样性，我们</a:t>
            </a:r>
            <a:r>
              <a:rPr lang="zh-CN" altLang="en-US" dirty="0"/>
              <a:t>提出一个约束项</a:t>
            </a:r>
            <a:r>
              <a:rPr lang="zh-CN" altLang="zh-CN" dirty="0"/>
              <a:t>鼓励每个词类标签在句子中至少出现一次，</a:t>
            </a:r>
            <a:r>
              <a:rPr lang="zh-CN" altLang="en-US" dirty="0"/>
              <a:t>由简单的</a:t>
            </a:r>
            <a:r>
              <a:rPr lang="en-US" altLang="zh-CN" dirty="0"/>
              <a:t>l2</a:t>
            </a:r>
            <a:r>
              <a:rPr lang="zh-CN" altLang="en-US" dirty="0"/>
              <a:t>正则化实现</a:t>
            </a:r>
            <a:endParaRPr lang="en-US" altLang="zh-CN" dirty="0"/>
          </a:p>
          <a:p>
            <a:endParaRPr lang="zh-CN" altLang="en-US" dirty="0"/>
          </a:p>
        </p:txBody>
      </p:sp>
    </p:spTree>
    <p:extLst>
      <p:ext uri="{BB962C8B-B14F-4D97-AF65-F5344CB8AC3E}">
        <p14:creationId xmlns:p14="http://schemas.microsoft.com/office/powerpoint/2010/main" val="215735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6803" name="文本占位符 2"/>
          <p:cNvSpPr>
            <a:spLocks noGrp="1"/>
          </p:cNvSpPr>
          <p:nvPr>
            <p:ph type="body" idx="3"/>
          </p:nvPr>
        </p:nvSpPr>
        <p:spPr bwMode="auto">
          <a:noFill/>
        </p:spPr>
        <p:txBody>
          <a:bodyPr wrap="square" numCol="1" anchor="t" anchorCtr="0" compatLnSpc="1">
            <a:prstTxWarp prst="textNoShape">
              <a:avLst/>
            </a:prstTxWarp>
            <a:normAutofit fontScale="92500" lnSpcReduction="10000"/>
          </a:bodyPr>
          <a:lstStyle/>
          <a:p>
            <a:pPr latinLnBrk="1"/>
            <a:r>
              <a:rPr lang="zh-CN" altLang="en-US" dirty="0"/>
              <a:t>视觉线索翻译的损失函数是第一个式子</a:t>
            </a:r>
            <a:endParaRPr lang="en-US" altLang="zh-CN" dirty="0"/>
          </a:p>
          <a:p>
            <a:pPr latinLnBrk="1"/>
            <a:r>
              <a:rPr lang="zh-CN" altLang="zh-CN" dirty="0"/>
              <a:t>由于单一的分类器很难学习到如此广阔的包含各种单词（运动类、物体类等）词汇空间的分布，我们提出使用混合模型来生成类别分布，其中每个混合成分都是一个特定的分类器，这些分类器可分别看作专家（</a:t>
            </a:r>
            <a:r>
              <a:rPr lang="en-US" altLang="zh-CN" dirty="0"/>
              <a:t>expert</a:t>
            </a:r>
            <a:r>
              <a:rPr lang="zh-CN" altLang="zh-CN" dirty="0"/>
              <a:t>），即擅长某些特定大类别（如运动类、物体类）的分类。这些混合成分的先验概率取决于对应的词类。例如，如果词类是动词，则运动相关的分类器输出概率分布会得到较大的权重。另外，利用词类指导，我们的混合模型可以处理因类别数据不平衡引起的模型偏差。</a:t>
            </a:r>
            <a:r>
              <a:rPr lang="zh-CN" altLang="en-US" dirty="0"/>
              <a:t>可以体现在反向求导过程中</a:t>
            </a:r>
            <a:endParaRPr lang="en-US" altLang="zh-CN" dirty="0"/>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我们的模型可以解决不平衡类别的问题，因为英语单词词频差异非常大，因此类别不均衡。幸好单词可以根据</a:t>
            </a:r>
            <a:r>
              <a:rPr lang="en-US" altLang="zh-CN" sz="1200" b="0" i="0" u="none" strike="noStrike" kern="1200" baseline="0" dirty="0">
                <a:solidFill>
                  <a:schemeClr val="tx1"/>
                </a:solidFill>
                <a:latin typeface="+mn-lt"/>
                <a:ea typeface="+mn-ea"/>
                <a:cs typeface="+mn-cs"/>
              </a:rPr>
              <a:t>POS</a:t>
            </a:r>
            <a:r>
              <a:rPr lang="zh-CN" altLang="en-US" sz="1200" b="0" i="0" u="none" strike="noStrike" kern="1200" baseline="0" dirty="0">
                <a:solidFill>
                  <a:schemeClr val="tx1"/>
                </a:solidFill>
                <a:latin typeface="+mn-lt"/>
                <a:ea typeface="+mn-ea"/>
                <a:cs typeface="+mn-cs"/>
              </a:rPr>
              <a:t>分为两种不同的集合，一种是开集，有实际语义含义，比如动词名词，另一种是闭集，一般没有具体语义，作为上下文的连接出现，例如连词介词等。开集的单词数量很多，但是词频较小，闭集的单词数量有限，但词频较大，我们根据这种特性，将单词显式地分为四种集合，物体、运动、属性、上下文，这四种集合也对应不同的视觉线索，使用对应的分类器来进行分类，总体数量少的但词频大的集合权重会变小，这样在反向求导时的更新力度会变小。</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另外，在分类过程中， 因为单词数量过多，会引发</a:t>
            </a:r>
            <a:r>
              <a:rPr lang="en-US" altLang="zh-CN" sz="1200" b="0" i="0" u="none" strike="noStrike" kern="1200" baseline="0" dirty="0" err="1">
                <a:solidFill>
                  <a:schemeClr val="tx1"/>
                </a:solidFill>
                <a:latin typeface="+mn-lt"/>
                <a:ea typeface="+mn-ea"/>
                <a:cs typeface="+mn-cs"/>
              </a:rPr>
              <a:t>softmax</a:t>
            </a:r>
            <a:r>
              <a:rPr lang="en-US" altLang="zh-CN" sz="1200" b="0" i="0" u="none" strike="noStrike" kern="1200" baseline="0" dirty="0">
                <a:solidFill>
                  <a:schemeClr val="tx1"/>
                </a:solidFill>
                <a:latin typeface="+mn-lt"/>
                <a:ea typeface="+mn-ea"/>
                <a:cs typeface="+mn-cs"/>
              </a:rPr>
              <a:t> bottleneck</a:t>
            </a:r>
            <a:r>
              <a:rPr lang="zh-CN" altLang="en-US" sz="1200" b="0" i="0" u="none" strike="noStrike" kern="1200" baseline="0" dirty="0">
                <a:solidFill>
                  <a:schemeClr val="tx1"/>
                </a:solidFill>
                <a:latin typeface="+mn-lt"/>
                <a:ea typeface="+mn-ea"/>
                <a:cs typeface="+mn-cs"/>
              </a:rPr>
              <a:t>问题，即线性函数后跟一个</a:t>
            </a:r>
            <a:r>
              <a:rPr lang="en-US" altLang="zh-CN" sz="1200" b="0" i="0" u="none" strike="noStrike" kern="1200" baseline="0" dirty="0" err="1">
                <a:solidFill>
                  <a:schemeClr val="tx1"/>
                </a:solidFill>
                <a:latin typeface="+mn-lt"/>
                <a:ea typeface="+mn-ea"/>
                <a:cs typeface="+mn-cs"/>
              </a:rPr>
              <a:t>softmax</a:t>
            </a:r>
            <a:r>
              <a:rPr lang="zh-CN" altLang="en-US" sz="1200" b="0" i="0" u="none" strike="noStrike" kern="1200" baseline="0" dirty="0">
                <a:solidFill>
                  <a:schemeClr val="tx1"/>
                </a:solidFill>
                <a:latin typeface="+mn-lt"/>
                <a:ea typeface="+mn-ea"/>
                <a:cs typeface="+mn-cs"/>
              </a:rPr>
              <a:t>激活函数不足以表达如此多种类的信息，而我们的混合模型因为是一个高度非线性的模型，避免了该</a:t>
            </a:r>
            <a:r>
              <a:rPr lang="en-US" altLang="zh-CN" sz="1200" b="0" i="0" u="none" strike="noStrike" kern="1200" baseline="0" dirty="0">
                <a:solidFill>
                  <a:schemeClr val="tx1"/>
                </a:solidFill>
                <a:latin typeface="+mn-lt"/>
                <a:ea typeface="+mn-ea"/>
                <a:cs typeface="+mn-cs"/>
              </a:rPr>
              <a:t>bottleneck</a:t>
            </a:r>
            <a:r>
              <a:rPr lang="zh-CN" altLang="en-US" sz="1200" b="0" i="0" u="none" strike="noStrike" kern="1200" baseline="0" dirty="0">
                <a:solidFill>
                  <a:schemeClr val="tx1"/>
                </a:solidFill>
                <a:latin typeface="+mn-lt"/>
                <a:ea typeface="+mn-ea"/>
                <a:cs typeface="+mn-cs"/>
              </a:rPr>
              <a:t>，从而使</a:t>
            </a:r>
            <a:r>
              <a:rPr lang="en-US" altLang="zh-CN" sz="1200" b="0" i="0" u="none" strike="noStrike" kern="1200" baseline="0" dirty="0">
                <a:solidFill>
                  <a:schemeClr val="tx1"/>
                </a:solidFill>
                <a:latin typeface="+mn-lt"/>
                <a:ea typeface="+mn-ea"/>
                <a:cs typeface="+mn-cs"/>
              </a:rPr>
              <a:t>caption</a:t>
            </a:r>
            <a:r>
              <a:rPr lang="zh-CN" altLang="en-US" sz="1200" b="0" i="0" u="none" strike="noStrike" kern="1200" baseline="0" dirty="0">
                <a:solidFill>
                  <a:schemeClr val="tx1"/>
                </a:solidFill>
                <a:latin typeface="+mn-lt"/>
                <a:ea typeface="+mn-ea"/>
                <a:cs typeface="+mn-cs"/>
              </a:rPr>
              <a:t>结果更好</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Our model can address the imbalanced classes problem by dividing the words into four subsets, as inferred from the back propagation process.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Softmax</a:t>
            </a:r>
            <a:r>
              <a:rPr lang="en-US" altLang="zh-CN" dirty="0"/>
              <a:t> bottleneck</a:t>
            </a:r>
            <a:r>
              <a:rPr lang="en-US" altLang="zh-CN" baseline="0" dirty="0"/>
              <a:t> is a case that </a:t>
            </a:r>
            <a:r>
              <a:rPr lang="en-US" altLang="zh-CN" dirty="0"/>
              <a:t>a single </a:t>
            </a:r>
            <a:r>
              <a:rPr lang="en-US" altLang="zh-CN" dirty="0" err="1"/>
              <a:t>softmax</a:t>
            </a:r>
            <a:r>
              <a:rPr lang="en-US" altLang="zh-CN" dirty="0"/>
              <a:t> function is used at the top of the network to obtain the probability distribution over word categories. When the number of output word categories is much larger than the representation dimension, the </a:t>
            </a:r>
            <a:r>
              <a:rPr lang="en-US" altLang="zh-CN" dirty="0" err="1"/>
              <a:t>softmax</a:t>
            </a:r>
            <a:r>
              <a:rPr lang="en-US" altLang="zh-CN" dirty="0"/>
              <a:t> layer will limit representation power. </a:t>
            </a: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268671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7827" name="文本占位符 2"/>
          <p:cNvSpPr>
            <a:spLocks noGrp="1"/>
          </p:cNvSpPr>
          <p:nvPr>
            <p:ph type="body" idx="3"/>
          </p:nvPr>
        </p:nvSpPr>
        <p:spPr bwMode="auto">
          <a:noFill/>
        </p:spPr>
        <p:txBody>
          <a:bodyPr wrap="square" numCol="1" anchor="t" anchorCtr="0" compatLnSpc="1">
            <a:prstTxWarp prst="textNoShape">
              <a:avLst/>
            </a:prstTxWarp>
            <a:normAutofit/>
          </a:bodyPr>
          <a:lstStyle/>
          <a:p>
            <a:r>
              <a:rPr lang="en-US" altLang="zh-CN" sz="1200" b="0" i="0" kern="1200" dirty="0">
                <a:solidFill>
                  <a:schemeClr val="tx1"/>
                </a:solidFill>
                <a:effectLst/>
                <a:latin typeface="+mn-lt"/>
                <a:ea typeface="+mn-ea"/>
                <a:cs typeface="+mn-cs"/>
              </a:rPr>
              <a:t>Performance evaluation of our method using the same features with the recent state-of-the-art methods on the MSVD and MSR-</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VTT datasets.</a:t>
            </a:r>
          </a:p>
          <a:p>
            <a:r>
              <a:rPr lang="zh-CN" altLang="en-US" sz="1200" b="0" i="0" kern="1200" dirty="0">
                <a:solidFill>
                  <a:schemeClr val="tx1"/>
                </a:solidFill>
                <a:effectLst/>
                <a:latin typeface="+mn-lt"/>
                <a:ea typeface="+mn-ea"/>
                <a:cs typeface="+mn-cs"/>
              </a:rPr>
              <a:t>这是我们方法在</a:t>
            </a:r>
            <a:r>
              <a:rPr lang="en-US" altLang="zh-CN" sz="1200" b="0" i="0" kern="1200" dirty="0">
                <a:solidFill>
                  <a:schemeClr val="tx1"/>
                </a:solidFill>
                <a:effectLst/>
                <a:latin typeface="+mn-lt"/>
                <a:ea typeface="+mn-ea"/>
                <a:cs typeface="+mn-cs"/>
              </a:rPr>
              <a:t>MSVD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MSR-VTT</a:t>
            </a:r>
            <a:r>
              <a:rPr lang="zh-CN" altLang="en-US" sz="1200" b="0" i="0" kern="1200" dirty="0">
                <a:solidFill>
                  <a:schemeClr val="tx1"/>
                </a:solidFill>
                <a:effectLst/>
                <a:latin typeface="+mn-lt"/>
                <a:ea typeface="+mn-ea"/>
                <a:cs typeface="+mn-cs"/>
              </a:rPr>
              <a:t>数据库上与其它方法的比较结果。</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For fair comparison, the same features with these methods are used as the input of our method.</a:t>
            </a:r>
          </a:p>
          <a:p>
            <a:r>
              <a:rPr lang="zh-CN" altLang="en-US" sz="1200" b="0" i="0" kern="1200" dirty="0">
                <a:solidFill>
                  <a:schemeClr val="tx1"/>
                </a:solidFill>
                <a:effectLst/>
                <a:latin typeface="+mn-lt"/>
                <a:ea typeface="+mn-ea"/>
                <a:cs typeface="+mn-cs"/>
              </a:rPr>
              <a:t>为了进行公平的比较，我们使用了与这些方法相同的输入特征。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is evident that our method achieves satisfactory performances when compared with other methods using the same features. </a:t>
            </a:r>
          </a:p>
          <a:p>
            <a:r>
              <a:rPr lang="zh-CN" altLang="en-US" sz="1200" b="0" i="0" kern="1200" dirty="0">
                <a:solidFill>
                  <a:schemeClr val="tx1"/>
                </a:solidFill>
                <a:effectLst/>
                <a:latin typeface="+mn-lt"/>
                <a:ea typeface="+mn-ea"/>
                <a:cs typeface="+mn-cs"/>
              </a:rPr>
              <a:t>与这些方法相比，我们的方法取得了令人满意的性能。</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Note that in comparison with GRU-EVE [1], for computation simplicity, we do not use the YOLO model to detect objects for extracting better representations and our method still achieves significantly better results than GRU-EVE. This substantially validates the superiority of our method on simultaneously exploring syntatic structure of sentences and perceiving semantic primitives for video captioning.</a:t>
            </a:r>
          </a:p>
          <a:p>
            <a:r>
              <a:rPr lang="zh-CN" altLang="en-US" sz="1200" b="0" i="0" kern="1200" dirty="0">
                <a:solidFill>
                  <a:schemeClr val="tx1"/>
                </a:solidFill>
                <a:effectLst/>
                <a:latin typeface="+mn-lt"/>
                <a:ea typeface="+mn-ea"/>
                <a:cs typeface="+mn-cs"/>
              </a:rPr>
              <a:t>值得注意的是与</a:t>
            </a:r>
            <a:r>
              <a:rPr lang="en-US" altLang="zh-CN" sz="1200" b="0" i="0" kern="1200" dirty="0">
                <a:solidFill>
                  <a:schemeClr val="tx1"/>
                </a:solidFill>
                <a:effectLst/>
                <a:latin typeface="+mn-lt"/>
                <a:ea typeface="+mn-ea"/>
                <a:cs typeface="+mn-cs"/>
              </a:rPr>
              <a:t>GRU-EVE [1]</a:t>
            </a:r>
            <a:r>
              <a:rPr lang="zh-CN" altLang="en-US" sz="1200" b="0" i="0" kern="1200" dirty="0">
                <a:solidFill>
                  <a:schemeClr val="tx1"/>
                </a:solidFill>
                <a:effectLst/>
                <a:latin typeface="+mn-lt"/>
                <a:ea typeface="+mn-ea"/>
                <a:cs typeface="+mn-cs"/>
              </a:rPr>
              <a:t>的比较，为了计算简便，我们的方法并没有使用</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模型来检测物体以提取更好的特征，即使这样，我们仍取得了比</a:t>
            </a:r>
            <a:r>
              <a:rPr lang="en-US" altLang="zh-CN" sz="1200" b="0" i="0" kern="1200" dirty="0">
                <a:solidFill>
                  <a:schemeClr val="tx1"/>
                </a:solidFill>
                <a:effectLst/>
                <a:latin typeface="+mn-lt"/>
                <a:ea typeface="+mn-ea"/>
                <a:cs typeface="+mn-cs"/>
              </a:rPr>
              <a:t>GRU-EVE [1]</a:t>
            </a:r>
            <a:r>
              <a:rPr lang="zh-CN" altLang="en-US" sz="1200" b="0" i="0" kern="1200" dirty="0">
                <a:solidFill>
                  <a:schemeClr val="tx1"/>
                </a:solidFill>
                <a:effectLst/>
                <a:latin typeface="+mn-lt"/>
                <a:ea typeface="+mn-ea"/>
                <a:cs typeface="+mn-cs"/>
              </a:rPr>
              <a:t>更好的结果。这表明了我们的方法对学习语法结构和语义信息进行联合学习的有效性。</a:t>
            </a:r>
            <a:endParaRPr lang="en-US" altLang="zh-CN"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06936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7827"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b="0" i="0" u="none" strike="noStrike" kern="1200" baseline="0" dirty="0">
                <a:solidFill>
                  <a:schemeClr val="tx1"/>
                </a:solidFill>
                <a:latin typeface="+mn-lt"/>
                <a:ea typeface="+mn-ea"/>
                <a:cs typeface="+mn-cs"/>
              </a:rPr>
              <a:t>Moreover, we provide the video captioning results of other state-of-the-art methods for comprehensive comparisons on the MSVD and MSR-VTT datasets.</a:t>
            </a:r>
          </a:p>
          <a:p>
            <a:r>
              <a:rPr lang="zh-CN" altLang="en-US" sz="1200" b="0" i="0" u="none" strike="noStrike" kern="1200" baseline="0" dirty="0">
                <a:solidFill>
                  <a:schemeClr val="tx1"/>
                </a:solidFill>
                <a:latin typeface="+mn-lt"/>
                <a:ea typeface="+mn-ea"/>
                <a:cs typeface="+mn-cs"/>
              </a:rPr>
              <a:t>我们也提供了</a:t>
            </a:r>
            <a:r>
              <a:rPr lang="en-US" altLang="zh-CN" sz="1200" b="0" i="0" u="none" strike="noStrike" kern="1200" baseline="0" dirty="0">
                <a:solidFill>
                  <a:schemeClr val="tx1"/>
                </a:solidFill>
                <a:latin typeface="+mn-lt"/>
                <a:ea typeface="+mn-ea"/>
                <a:cs typeface="+mn-cs"/>
              </a:rPr>
              <a:t>MSVD</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MSR-VTT</a:t>
            </a:r>
            <a:r>
              <a:rPr lang="zh-CN" altLang="en-US" sz="1200" b="0" i="0" u="none" strike="noStrike" kern="1200" baseline="0" dirty="0">
                <a:solidFill>
                  <a:schemeClr val="tx1"/>
                </a:solidFill>
                <a:latin typeface="+mn-lt"/>
                <a:ea typeface="+mn-ea"/>
                <a:cs typeface="+mn-cs"/>
              </a:rPr>
              <a:t>数据库上的视频</a:t>
            </a:r>
            <a:r>
              <a:rPr lang="en-US" altLang="zh-CN" sz="1200" b="0" i="0" u="none" strike="noStrike" kern="1200" baseline="0" dirty="0">
                <a:solidFill>
                  <a:schemeClr val="tx1"/>
                </a:solidFill>
                <a:latin typeface="+mn-lt"/>
                <a:ea typeface="+mn-ea"/>
                <a:cs typeface="+mn-cs"/>
              </a:rPr>
              <a:t>captioning</a:t>
            </a:r>
            <a:r>
              <a:rPr lang="zh-CN" altLang="en-US" sz="1200" b="0" i="0" u="none" strike="noStrike" kern="1200" baseline="0" dirty="0">
                <a:solidFill>
                  <a:schemeClr val="tx1"/>
                </a:solidFill>
                <a:latin typeface="+mn-lt"/>
                <a:ea typeface="+mn-ea"/>
                <a:cs typeface="+mn-cs"/>
              </a:rPr>
              <a:t>的比较结果。</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It is obvious that our method consistently performs better than the state-of-the-art methods on both MSVD and MSR-VTT datasets for most evaluation metrics.</a:t>
            </a:r>
          </a:p>
          <a:p>
            <a:r>
              <a:rPr lang="zh-CN" altLang="en-US" sz="1200" b="0" i="0" u="none" strike="noStrike" kern="1200" baseline="0" dirty="0">
                <a:solidFill>
                  <a:schemeClr val="tx1"/>
                </a:solidFill>
                <a:latin typeface="+mn-lt"/>
                <a:ea typeface="+mn-ea"/>
                <a:cs typeface="+mn-cs"/>
              </a:rPr>
              <a:t>在两个数据库上，多个评价准则下，我们的方法都取得了更加优越的性能。</a:t>
            </a:r>
            <a:endParaRPr lang="en-US" altLang="zh-CN" sz="1200" b="0" i="0" u="none" strike="noStrike" kern="1200" baseline="0" dirty="0">
              <a:solidFill>
                <a:schemeClr val="tx1"/>
              </a:solidFill>
              <a:latin typeface="+mn-lt"/>
              <a:ea typeface="+mn-ea"/>
              <a:cs typeface="+mn-cs"/>
            </a:endParaRPr>
          </a:p>
          <a:p>
            <a:r>
              <a:rPr lang="en-US" altLang="zh-CN" dirty="0"/>
              <a:t>improvement of our method under B@4 is not as remarkable as other evaluation metrics. The probable reason is that our method aims at learning the syntactic structure representation to generate sentences and B@4 is a metric based on lexical rather than syntactic matching [14].</a:t>
            </a:r>
          </a:p>
          <a:p>
            <a:r>
              <a:rPr lang="zh-CN" altLang="en-US" dirty="0"/>
              <a:t>在</a:t>
            </a:r>
            <a:r>
              <a:rPr lang="en-US" altLang="zh-CN" dirty="0"/>
              <a:t>B@4</a:t>
            </a:r>
            <a:r>
              <a:rPr lang="zh-CN" altLang="en-US" dirty="0"/>
              <a:t>准则下，我们的方法性能提升不如其它准则下提升得多，主要原因是我们的方法注重语法结果学习，而</a:t>
            </a:r>
            <a:r>
              <a:rPr lang="en-US" altLang="zh-CN" dirty="0"/>
              <a:t>B@4</a:t>
            </a:r>
            <a:r>
              <a:rPr lang="zh-CN" altLang="en-US" dirty="0"/>
              <a:t>是一个更注重词法匹配的准则。</a:t>
            </a:r>
            <a:endParaRPr lang="en-US" altLang="zh-CN" dirty="0"/>
          </a:p>
          <a:p>
            <a:r>
              <a:rPr lang="en-US" altLang="zh-CN" dirty="0"/>
              <a:t>This phenomenon that integrating syntactic information often fail to improve the BLEU score is also found and explained in the previous work [5].</a:t>
            </a:r>
          </a:p>
          <a:p>
            <a:r>
              <a:rPr lang="zh-CN" altLang="en-US" dirty="0"/>
              <a:t>融合语法信息后使得</a:t>
            </a:r>
            <a:r>
              <a:rPr lang="en-US" altLang="zh-CN" dirty="0"/>
              <a:t>B@4</a:t>
            </a:r>
            <a:r>
              <a:rPr lang="zh-CN" altLang="en-US" baseline="0" dirty="0"/>
              <a:t>指标下降的例子在之前的研究中也有研究者提及。</a:t>
            </a:r>
            <a:endParaRPr lang="en-US" altLang="zh-CN" dirty="0"/>
          </a:p>
        </p:txBody>
      </p:sp>
    </p:spTree>
    <p:extLst>
      <p:ext uri="{BB962C8B-B14F-4D97-AF65-F5344CB8AC3E}">
        <p14:creationId xmlns:p14="http://schemas.microsoft.com/office/powerpoint/2010/main" val="3380971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idx="2"/>
          </p:nvPr>
        </p:nvSpPr>
        <p:spPr bwMode="auto">
          <a:noFill/>
          <a:ln>
            <a:solidFill>
              <a:srgbClr val="000000"/>
            </a:solidFill>
            <a:miter lim="800000"/>
            <a:headEnd/>
            <a:tailEnd/>
          </a:ln>
        </p:spPr>
      </p:sp>
      <p:sp>
        <p:nvSpPr>
          <p:cNvPr id="77827" name="文本占位符 2"/>
          <p:cNvSpPr>
            <a:spLocks noGrp="1"/>
          </p:cNvSpPr>
          <p:nvPr>
            <p:ph type="body" idx="3"/>
          </p:nvPr>
        </p:nvSpPr>
        <p:spPr bwMode="auto">
          <a:noFill/>
        </p:spPr>
        <p:txBody>
          <a:bodyPr wrap="square" numCol="1" anchor="t" anchorCtr="0" compatLnSpc="1">
            <a:prstTxWarp prst="textNoShape">
              <a:avLst/>
            </a:prstTxWarp>
          </a:bodyPr>
          <a:lstStyle/>
          <a:p>
            <a:r>
              <a:rPr lang="en-US" altLang="zh-CN" sz="1200" b="0" i="0" kern="1200" dirty="0">
                <a:solidFill>
                  <a:schemeClr val="tx1"/>
                </a:solidFill>
                <a:effectLst/>
                <a:latin typeface="+mn-lt"/>
                <a:ea typeface="+mn-ea"/>
                <a:cs typeface="+mn-cs"/>
              </a:rPr>
              <a:t>We also conduct experiments on the </a:t>
            </a:r>
            <a:r>
              <a:rPr lang="en-US" altLang="zh-CN" sz="1200" b="0" i="0" kern="1200" dirty="0" err="1">
                <a:solidFill>
                  <a:schemeClr val="tx1"/>
                </a:solidFill>
                <a:effectLst/>
                <a:latin typeface="+mn-lt"/>
                <a:ea typeface="+mn-ea"/>
                <a:cs typeface="+mn-cs"/>
              </a:rPr>
              <a:t>ActivityNet</a:t>
            </a:r>
            <a:r>
              <a:rPr lang="en-US" altLang="zh-CN" sz="1200" b="0" i="0" kern="1200" dirty="0">
                <a:solidFill>
                  <a:schemeClr val="tx1"/>
                </a:solidFill>
                <a:effectLst/>
                <a:latin typeface="+mn-lt"/>
                <a:ea typeface="+mn-ea"/>
                <a:cs typeface="+mn-cs"/>
              </a:rPr>
              <a:t> dense captioning  dataset.</a:t>
            </a:r>
            <a:r>
              <a:rPr lang="en-US" altLang="zh-CN" sz="1200" b="0" i="0" kern="1200" baseline="0" dirty="0">
                <a:solidFill>
                  <a:schemeClr val="tx1"/>
                </a:solidFill>
                <a:effectLst/>
                <a:latin typeface="+mn-lt"/>
                <a:ea typeface="+mn-ea"/>
                <a:cs typeface="+mn-cs"/>
              </a:rPr>
              <a:t> Note that we just use the same features with DCE (Krishna 2017), without further processing the segments in the same video to exploit their contextual information.</a:t>
            </a:r>
          </a:p>
          <a:p>
            <a:r>
              <a:rPr lang="zh-CN" altLang="en-US" sz="1200" b="0" i="0" kern="1200" baseline="0" dirty="0">
                <a:solidFill>
                  <a:schemeClr val="tx1"/>
                </a:solidFill>
                <a:effectLst/>
                <a:latin typeface="+mn-lt"/>
                <a:ea typeface="+mn-ea"/>
                <a:cs typeface="+mn-cs"/>
              </a:rPr>
              <a:t>注意在</a:t>
            </a:r>
            <a:r>
              <a:rPr lang="en-US" altLang="zh-CN" sz="1200" b="0" i="0" kern="1200" baseline="0" dirty="0" err="1">
                <a:solidFill>
                  <a:schemeClr val="tx1"/>
                </a:solidFill>
                <a:effectLst/>
                <a:latin typeface="+mn-lt"/>
                <a:ea typeface="+mn-ea"/>
                <a:cs typeface="+mn-cs"/>
              </a:rPr>
              <a:t>activitynet</a:t>
            </a:r>
            <a:r>
              <a:rPr lang="zh-CN" altLang="en-US" sz="1200" b="0" i="0" kern="1200" baseline="0" dirty="0">
                <a:solidFill>
                  <a:schemeClr val="tx1"/>
                </a:solidFill>
                <a:effectLst/>
                <a:latin typeface="+mn-lt"/>
                <a:ea typeface="+mn-ea"/>
                <a:cs typeface="+mn-cs"/>
              </a:rPr>
              <a:t>上我们只是使用了和</a:t>
            </a:r>
            <a:r>
              <a:rPr lang="en-US" altLang="zh-CN" sz="1200" b="0" i="0" kern="1200" baseline="0" dirty="0">
                <a:solidFill>
                  <a:schemeClr val="tx1"/>
                </a:solidFill>
                <a:effectLst/>
                <a:latin typeface="+mn-lt"/>
                <a:ea typeface="+mn-ea"/>
                <a:cs typeface="+mn-cs"/>
              </a:rPr>
              <a:t>DCE</a:t>
            </a:r>
            <a:r>
              <a:rPr lang="zh-CN" altLang="en-US" sz="1200" b="0" i="0" kern="1200" baseline="0" dirty="0">
                <a:solidFill>
                  <a:schemeClr val="tx1"/>
                </a:solidFill>
                <a:effectLst/>
                <a:latin typeface="+mn-lt"/>
                <a:ea typeface="+mn-ea"/>
                <a:cs typeface="+mn-cs"/>
              </a:rPr>
              <a:t>一样的上下文特征，没有像其他方法一样进一步挖掘同一视频中的不同段之间的上下文信息来提高结果。</a:t>
            </a:r>
            <a:endParaRPr lang="en-US" altLang="zh-CN" sz="1200" b="0" i="0" kern="1200" baseline="0" dirty="0">
              <a:solidFill>
                <a:schemeClr val="tx1"/>
              </a:solidFill>
              <a:effectLst/>
              <a:latin typeface="+mn-lt"/>
              <a:ea typeface="+mn-ea"/>
              <a:cs typeface="+mn-cs"/>
            </a:endParaRPr>
          </a:p>
          <a:p>
            <a:r>
              <a:rPr lang="en-US" altLang="zh-CN" dirty="0"/>
              <a:t>it is obvious that our method generally outperforms the state-of-the-art methods on a more </a:t>
            </a:r>
            <a:r>
              <a:rPr lang="en-US" altLang="zh-CN" sz="1200" b="0" i="0" u="none" strike="noStrike" kern="1200" baseline="0" dirty="0">
                <a:solidFill>
                  <a:schemeClr val="tx1"/>
                </a:solidFill>
                <a:latin typeface="+mn-lt"/>
                <a:ea typeface="+mn-ea"/>
                <a:cs typeface="+mn-cs"/>
              </a:rPr>
              <a:t>challenging dataset.</a:t>
            </a:r>
          </a:p>
          <a:p>
            <a:r>
              <a:rPr lang="zh-CN" altLang="en-US" sz="1200" b="0" i="0" u="none" strike="noStrike" kern="1200" baseline="0" dirty="0">
                <a:solidFill>
                  <a:schemeClr val="tx1"/>
                </a:solidFill>
                <a:latin typeface="+mn-lt"/>
                <a:ea typeface="+mn-ea"/>
                <a:cs typeface="+mn-cs"/>
              </a:rPr>
              <a:t>在这个更具挑战性的数据库上，我们的方法也取得了不错的效果。</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公平起见，我们只使用了和对比方法一样的</a:t>
            </a:r>
            <a:r>
              <a:rPr lang="en-US" altLang="zh-CN" sz="1200" b="0" i="0" u="none" strike="noStrike" kern="1200" baseline="0" dirty="0">
                <a:solidFill>
                  <a:schemeClr val="tx1"/>
                </a:solidFill>
                <a:latin typeface="+mn-lt"/>
                <a:ea typeface="+mn-ea"/>
                <a:cs typeface="+mn-cs"/>
              </a:rPr>
              <a:t>frame level</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c3d</a:t>
            </a:r>
            <a:r>
              <a:rPr lang="zh-CN" altLang="en-US" sz="1200" b="0" i="0" u="none" strike="noStrike" kern="1200" baseline="0" dirty="0">
                <a:solidFill>
                  <a:schemeClr val="tx1"/>
                </a:solidFill>
                <a:latin typeface="+mn-lt"/>
                <a:ea typeface="+mn-ea"/>
                <a:cs typeface="+mn-cs"/>
              </a:rPr>
              <a:t>特征，</a:t>
            </a:r>
            <a:r>
              <a:rPr lang="en-US" altLang="zh-CN" sz="1200" b="0" i="0" u="none" strike="noStrike" kern="1200" baseline="0" dirty="0">
                <a:solidFill>
                  <a:schemeClr val="tx1"/>
                </a:solidFill>
                <a:latin typeface="+mn-lt"/>
                <a:ea typeface="+mn-ea"/>
                <a:cs typeface="+mn-cs"/>
              </a:rPr>
              <a:t>local feature</a:t>
            </a:r>
            <a:r>
              <a:rPr lang="zh-CN" altLang="en-US" sz="1200" b="0" i="0" u="none" strike="noStrike" kern="1200" baseline="0" dirty="0">
                <a:solidFill>
                  <a:schemeClr val="tx1"/>
                </a:solidFill>
                <a:latin typeface="+mn-lt"/>
                <a:ea typeface="+mn-ea"/>
                <a:cs typeface="+mn-cs"/>
              </a:rPr>
              <a:t>是</a:t>
            </a:r>
            <a:r>
              <a:rPr lang="en-US" altLang="zh-CN" sz="1200" b="0" i="0" u="none" strike="noStrike" kern="1200" baseline="0" dirty="0">
                <a:solidFill>
                  <a:schemeClr val="tx1"/>
                </a:solidFill>
                <a:latin typeface="+mn-lt"/>
                <a:ea typeface="+mn-ea"/>
                <a:cs typeface="+mn-cs"/>
              </a:rPr>
              <a:t>temporal attention</a:t>
            </a:r>
            <a:r>
              <a:rPr lang="zh-CN" altLang="en-US" sz="1200" b="0" i="0" u="none" strike="noStrike" kern="1200" baseline="0" dirty="0">
                <a:solidFill>
                  <a:schemeClr val="tx1"/>
                </a:solidFill>
                <a:latin typeface="+mn-lt"/>
                <a:ea typeface="+mn-ea"/>
                <a:cs typeface="+mn-cs"/>
              </a:rPr>
              <a:t>得到的，</a:t>
            </a:r>
            <a:r>
              <a:rPr lang="en-US" altLang="zh-CN" sz="1200" b="0" i="0" u="none" strike="noStrike" kern="1200" baseline="0" dirty="0" err="1">
                <a:solidFill>
                  <a:schemeClr val="tx1"/>
                </a:solidFill>
                <a:latin typeface="+mn-lt"/>
                <a:ea typeface="+mn-ea"/>
                <a:cs typeface="+mn-cs"/>
              </a:rPr>
              <a:t>rgb</a:t>
            </a:r>
            <a:r>
              <a:rPr lang="en-US" altLang="zh-CN" sz="1200" b="0" i="0" u="none" strike="noStrike" kern="1200" baseline="0" dirty="0">
                <a:solidFill>
                  <a:schemeClr val="tx1"/>
                </a:solidFill>
                <a:latin typeface="+mn-lt"/>
                <a:ea typeface="+mn-ea"/>
                <a:cs typeface="+mn-cs"/>
              </a:rPr>
              <a:t> feature</a:t>
            </a:r>
            <a:r>
              <a:rPr lang="zh-CN" altLang="en-US" sz="1200" b="0" i="0" u="none" strike="noStrike" kern="1200" baseline="0" dirty="0">
                <a:solidFill>
                  <a:schemeClr val="tx1"/>
                </a:solidFill>
                <a:latin typeface="+mn-lt"/>
                <a:ea typeface="+mn-ea"/>
                <a:cs typeface="+mn-cs"/>
              </a:rPr>
              <a:t>是</a:t>
            </a:r>
            <a:r>
              <a:rPr lang="en-US" altLang="zh-CN" sz="1200" b="0" i="0" u="none" strike="noStrike" kern="1200" baseline="0" dirty="0">
                <a:solidFill>
                  <a:schemeClr val="tx1"/>
                </a:solidFill>
                <a:latin typeface="+mn-lt"/>
                <a:ea typeface="+mn-ea"/>
                <a:cs typeface="+mn-cs"/>
              </a:rPr>
              <a:t>mean pooling</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motion feature</a:t>
            </a:r>
            <a:r>
              <a:rPr lang="zh-CN" altLang="en-US" sz="1200" b="0" i="0" u="none" strike="noStrike" kern="1200" baseline="0" dirty="0">
                <a:solidFill>
                  <a:schemeClr val="tx1"/>
                </a:solidFill>
                <a:latin typeface="+mn-lt"/>
                <a:ea typeface="+mn-ea"/>
                <a:cs typeface="+mn-cs"/>
              </a:rPr>
              <a:t>是加了一个</a:t>
            </a:r>
            <a:r>
              <a:rPr lang="en-US" altLang="zh-CN" sz="1200" b="0" i="0" u="none" strike="noStrike" kern="1200" baseline="0" dirty="0" err="1">
                <a:solidFill>
                  <a:schemeClr val="tx1"/>
                </a:solidFill>
                <a:latin typeface="+mn-lt"/>
                <a:ea typeface="+mn-ea"/>
                <a:cs typeface="+mn-cs"/>
              </a:rPr>
              <a:t>lstm</a:t>
            </a:r>
            <a:r>
              <a:rPr lang="zh-CN" altLang="en-US" sz="1200" b="0" i="0" u="none" strike="noStrike" kern="1200" baseline="0" dirty="0">
                <a:solidFill>
                  <a:schemeClr val="tx1"/>
                </a:solidFill>
                <a:latin typeface="+mn-lt"/>
                <a:ea typeface="+mn-ea"/>
                <a:cs typeface="+mn-cs"/>
              </a:rPr>
              <a:t>得到的</a:t>
            </a:r>
            <a:r>
              <a:rPr lang="en-US" altLang="zh-CN" sz="1200" b="0" i="0" u="none" strike="noStrike" kern="1200" baseline="0" dirty="0">
                <a:solidFill>
                  <a:schemeClr val="tx1"/>
                </a:solidFill>
                <a:latin typeface="+mn-lt"/>
                <a:ea typeface="+mn-ea"/>
                <a:cs typeface="+mn-cs"/>
              </a:rPr>
              <a:t>)</a:t>
            </a:r>
            <a:endParaRPr lang="zh-CN" altLang="en-US" dirty="0"/>
          </a:p>
        </p:txBody>
      </p:sp>
    </p:spTree>
    <p:extLst>
      <p:ext uri="{BB962C8B-B14F-4D97-AF65-F5344CB8AC3E}">
        <p14:creationId xmlns:p14="http://schemas.microsoft.com/office/powerpoint/2010/main" val="261865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43A829-9BF5-44B4-B9D3-A638EC65590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C42D6618-88D8-42F1-8048-CE18B0911B65}" type="datetimeFigureOut">
              <a:rPr lang="zh-CN" altLang="en-US" smtClean="0"/>
              <a:pPr/>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8443A829-9BF5-44B4-B9D3-A638EC65590A}"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42D6618-88D8-42F1-8048-CE18B0911B65}" type="datetimeFigureOut">
              <a:rPr lang="zh-CN" altLang="en-US" smtClean="0"/>
              <a:pPr/>
              <a:t>2020/11/17</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443A829-9BF5-44B4-B9D3-A638EC65590A}"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41.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8.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0.wmf"/><Relationship Id="rId4" Type="http://schemas.openxmlformats.org/officeDocument/2006/relationships/notesSlide" Target="../notesSlides/notesSlide4.xml"/><Relationship Id="rId9" Type="http://schemas.openxmlformats.org/officeDocument/2006/relationships/oleObject" Target="../embeddings/oleObject3.bin"/><Relationship Id="rId14" Type="http://schemas.openxmlformats.org/officeDocument/2006/relationships/image" Target="../media/image42.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43.w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12.bin"/><Relationship Id="rId3" Type="http://schemas.openxmlformats.org/officeDocument/2006/relationships/slideLayout" Target="../slideLayouts/slideLayout2.xml"/><Relationship Id="rId7" Type="http://schemas.openxmlformats.org/officeDocument/2006/relationships/oleObject" Target="../embeddings/oleObject9.bin"/><Relationship Id="rId12" Type="http://schemas.openxmlformats.org/officeDocument/2006/relationships/image" Target="../media/image48.wmf"/><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45.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image" Target="../media/image50.png"/><Relationship Id="rId10" Type="http://schemas.openxmlformats.org/officeDocument/2006/relationships/image" Target="../media/image47.wmf"/><Relationship Id="rId4" Type="http://schemas.openxmlformats.org/officeDocument/2006/relationships/notesSlide" Target="../notesSlides/notesSlide6.xml"/><Relationship Id="rId9" Type="http://schemas.openxmlformats.org/officeDocument/2006/relationships/oleObject" Target="../embeddings/oleObject10.bin"/><Relationship Id="rId14" Type="http://schemas.openxmlformats.org/officeDocument/2006/relationships/image" Target="../media/image49.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10.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5.wmf"/><Relationship Id="rId5" Type="http://schemas.openxmlformats.org/officeDocument/2006/relationships/oleObject" Target="../embeddings/oleObject13.bin"/><Relationship Id="rId10" Type="http://schemas.openxmlformats.org/officeDocument/2006/relationships/image" Target="../media/image57.wmf"/><Relationship Id="rId4" Type="http://schemas.openxmlformats.org/officeDocument/2006/relationships/image" Target="../media/image58.png"/><Relationship Id="rId9"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69.png"/><Relationship Id="rId3" Type="http://schemas.openxmlformats.org/officeDocument/2006/relationships/notesSlide" Target="../notesSlides/notesSlide14.xml"/><Relationship Id="rId7" Type="http://schemas.openxmlformats.org/officeDocument/2006/relationships/image" Target="../media/image64.wmf"/><Relationship Id="rId12"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67.png"/><Relationship Id="rId5" Type="http://schemas.openxmlformats.org/officeDocument/2006/relationships/image" Target="../media/image63.wmf"/><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oleObject" Target="../embeddings/oleObject16.bin"/><Relationship Id="rId9" Type="http://schemas.openxmlformats.org/officeDocument/2006/relationships/image" Target="../media/image65.wmf"/><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77.png"/><Relationship Id="rId3" Type="http://schemas.openxmlformats.org/officeDocument/2006/relationships/notesSlide" Target="../notesSlides/notesSlide15.xml"/><Relationship Id="rId7" Type="http://schemas.openxmlformats.org/officeDocument/2006/relationships/oleObject" Target="../embeddings/oleObject21.bin"/><Relationship Id="rId12" Type="http://schemas.openxmlformats.org/officeDocument/2006/relationships/image" Target="../media/image76.png"/><Relationship Id="rId2" Type="http://schemas.openxmlformats.org/officeDocument/2006/relationships/slideLayout" Target="../slideLayouts/slideLayout2.xml"/><Relationship Id="rId16" Type="http://schemas.openxmlformats.org/officeDocument/2006/relationships/image" Target="../media/image80.png"/><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75.png"/><Relationship Id="rId5" Type="http://schemas.openxmlformats.org/officeDocument/2006/relationships/image" Target="../media/image72.wmf"/><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oleObject" Target="../embeddings/oleObject19.bin"/><Relationship Id="rId9" Type="http://schemas.openxmlformats.org/officeDocument/2006/relationships/image" Target="../media/image73.png"/><Relationship Id="rId1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7.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image" Target="../media/image82.wmf"/><Relationship Id="rId4" Type="http://schemas.openxmlformats.org/officeDocument/2006/relationships/oleObject" Target="../embeddings/oleObject23.bin"/><Relationship Id="rId9" Type="http://schemas.openxmlformats.org/officeDocument/2006/relationships/image" Target="../media/image84.wmf"/></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1700808"/>
            <a:ext cx="8568952" cy="1470025"/>
          </a:xfrm>
        </p:spPr>
        <p:txBody>
          <a:bodyPr>
            <a:noAutofit/>
          </a:bodyPr>
          <a:lstStyle/>
          <a:p>
            <a:pPr algn="ctr"/>
            <a:r>
              <a:rPr lang="en-US" altLang="zh-CN" sz="7200" dirty="0"/>
              <a:t>Vision and Language</a:t>
            </a:r>
            <a:endParaRPr lang="zh-CN" altLang="en-US" sz="7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108" y="620688"/>
            <a:ext cx="8229600" cy="1143000"/>
          </a:xfrm>
        </p:spPr>
        <p:txBody>
          <a:bodyPr/>
          <a:lstStyle/>
          <a:p>
            <a:r>
              <a:rPr lang="en-US" altLang="zh-CN" dirty="0"/>
              <a:t>Visual captioning: basic idea</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262" y="1916832"/>
            <a:ext cx="8848388" cy="4536504"/>
          </a:xfrm>
        </p:spPr>
      </p:pic>
    </p:spTree>
    <p:extLst>
      <p:ext uri="{BB962C8B-B14F-4D97-AF65-F5344CB8AC3E}">
        <p14:creationId xmlns:p14="http://schemas.microsoft.com/office/powerpoint/2010/main" val="39566510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96944-CB60-41D3-ACDA-CC18F935FEB4}"/>
              </a:ext>
            </a:extLst>
          </p:cNvPr>
          <p:cNvSpPr>
            <a:spLocks noGrp="1"/>
          </p:cNvSpPr>
          <p:nvPr>
            <p:ph type="title"/>
          </p:nvPr>
        </p:nvSpPr>
        <p:spPr/>
        <p:txBody>
          <a:bodyPr/>
          <a:lstStyle/>
          <a:p>
            <a:r>
              <a:rPr lang="en-US" altLang="zh-CN" dirty="0"/>
              <a:t>Cross-modal matching method</a:t>
            </a:r>
            <a:endParaRPr lang="zh-CN" altLang="en-US" dirty="0"/>
          </a:p>
        </p:txBody>
      </p:sp>
      <p:sp>
        <p:nvSpPr>
          <p:cNvPr id="3" name="内容占位符 2">
            <a:extLst>
              <a:ext uri="{FF2B5EF4-FFF2-40B4-BE49-F238E27FC236}">
                <a16:creationId xmlns:a16="http://schemas.microsoft.com/office/drawing/2014/main" id="{E930E765-8DD7-4E44-8652-65C64A609AC5}"/>
              </a:ext>
            </a:extLst>
          </p:cNvPr>
          <p:cNvSpPr>
            <a:spLocks noGrp="1"/>
          </p:cNvSpPr>
          <p:nvPr>
            <p:ph idx="1"/>
          </p:nvPr>
        </p:nvSpPr>
        <p:spPr>
          <a:xfrm>
            <a:off x="457200" y="1988840"/>
            <a:ext cx="8229600" cy="1656184"/>
          </a:xfrm>
        </p:spPr>
        <p:txBody>
          <a:bodyPr>
            <a:normAutofit/>
          </a:bodyPr>
          <a:lstStyle/>
          <a:p>
            <a:r>
              <a:rPr lang="en-US" altLang="zh-CN" dirty="0">
                <a:solidFill>
                  <a:srgbClr val="222222"/>
                </a:solidFill>
                <a:latin typeface="Arial" panose="020B0604020202020204" pitchFamily="34" charset="0"/>
              </a:rPr>
              <a:t>Attention-based cross-model fusion</a:t>
            </a:r>
          </a:p>
          <a:p>
            <a:pPr lvl="1"/>
            <a:r>
              <a:rPr lang="en-US" altLang="zh-CN" sz="1900" dirty="0">
                <a:solidFill>
                  <a:srgbClr val="222222"/>
                </a:solidFill>
                <a:latin typeface="Arial" panose="020B0604020202020204" pitchFamily="34" charset="0"/>
              </a:rPr>
              <a:t>(a) Cross-modal interaction of video and query</a:t>
            </a:r>
          </a:p>
          <a:p>
            <a:pPr lvl="1"/>
            <a:r>
              <a:rPr lang="en-US" altLang="zh-CN" sz="1900" dirty="0">
                <a:solidFill>
                  <a:srgbClr val="222222"/>
                </a:solidFill>
                <a:latin typeface="Arial" panose="020B0604020202020204" pitchFamily="34" charset="0"/>
              </a:rPr>
              <a:t>(b) Computing attention sequence and attended query feature</a:t>
            </a:r>
          </a:p>
          <a:p>
            <a:pPr lvl="1"/>
            <a:r>
              <a:rPr lang="en-US" altLang="zh-CN" sz="1900" dirty="0">
                <a:solidFill>
                  <a:srgbClr val="222222"/>
                </a:solidFill>
                <a:latin typeface="Arial" panose="020B0604020202020204" pitchFamily="34" charset="0"/>
              </a:rPr>
              <a:t>(c) Cross-modal fusion</a:t>
            </a:r>
          </a:p>
        </p:txBody>
      </p:sp>
      <p:pic>
        <p:nvPicPr>
          <p:cNvPr id="4" name="图片 3">
            <a:extLst>
              <a:ext uri="{FF2B5EF4-FFF2-40B4-BE49-F238E27FC236}">
                <a16:creationId xmlns:a16="http://schemas.microsoft.com/office/drawing/2014/main" id="{ACC1D538-5ABC-4005-97D9-C261421664DD}"/>
              </a:ext>
            </a:extLst>
          </p:cNvPr>
          <p:cNvPicPr>
            <a:picLocks noChangeAspect="1"/>
          </p:cNvPicPr>
          <p:nvPr/>
        </p:nvPicPr>
        <p:blipFill>
          <a:blip r:embed="rId2"/>
          <a:stretch>
            <a:fillRect/>
          </a:stretch>
        </p:blipFill>
        <p:spPr>
          <a:xfrm>
            <a:off x="1957387" y="3704864"/>
            <a:ext cx="5229225" cy="2590800"/>
          </a:xfrm>
          <a:prstGeom prst="rect">
            <a:avLst/>
          </a:prstGeom>
        </p:spPr>
      </p:pic>
      <p:sp>
        <p:nvSpPr>
          <p:cNvPr id="6" name="矩形 5">
            <a:extLst>
              <a:ext uri="{FF2B5EF4-FFF2-40B4-BE49-F238E27FC236}">
                <a16:creationId xmlns:a16="http://schemas.microsoft.com/office/drawing/2014/main" id="{9E1242FB-62FA-494A-8454-1D757F36BF7A}"/>
              </a:ext>
            </a:extLst>
          </p:cNvPr>
          <p:cNvSpPr/>
          <p:nvPr/>
        </p:nvSpPr>
        <p:spPr>
          <a:xfrm>
            <a:off x="1619672" y="4856248"/>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(a)</a:t>
            </a:r>
            <a:endParaRPr lang="zh-CN" altLang="en-US" dirty="0">
              <a:solidFill>
                <a:schemeClr val="tx1"/>
              </a:solidFill>
            </a:endParaRPr>
          </a:p>
        </p:txBody>
      </p:sp>
      <p:sp>
        <p:nvSpPr>
          <p:cNvPr id="8" name="矩形 7">
            <a:extLst>
              <a:ext uri="{FF2B5EF4-FFF2-40B4-BE49-F238E27FC236}">
                <a16:creationId xmlns:a16="http://schemas.microsoft.com/office/drawing/2014/main" id="{3E63913C-F7D7-49C6-839B-B8F1E43C78C9}"/>
              </a:ext>
            </a:extLst>
          </p:cNvPr>
          <p:cNvSpPr/>
          <p:nvPr/>
        </p:nvSpPr>
        <p:spPr>
          <a:xfrm>
            <a:off x="5220072" y="5733256"/>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(b)</a:t>
            </a:r>
            <a:endParaRPr lang="zh-CN" altLang="en-US" dirty="0">
              <a:solidFill>
                <a:schemeClr val="tx1"/>
              </a:solidFill>
            </a:endParaRPr>
          </a:p>
        </p:txBody>
      </p:sp>
      <p:sp>
        <p:nvSpPr>
          <p:cNvPr id="10" name="矩形 9">
            <a:extLst>
              <a:ext uri="{FF2B5EF4-FFF2-40B4-BE49-F238E27FC236}">
                <a16:creationId xmlns:a16="http://schemas.microsoft.com/office/drawing/2014/main" id="{5ABA12B8-26B3-43B0-A57A-9538D2834EAE}"/>
              </a:ext>
            </a:extLst>
          </p:cNvPr>
          <p:cNvSpPr/>
          <p:nvPr/>
        </p:nvSpPr>
        <p:spPr>
          <a:xfrm>
            <a:off x="4788024" y="5144280"/>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(c)</a:t>
            </a:r>
            <a:endParaRPr lang="zh-CN" altLang="en-US" dirty="0">
              <a:solidFill>
                <a:schemeClr val="tx1"/>
              </a:solidFill>
            </a:endParaRPr>
          </a:p>
        </p:txBody>
      </p:sp>
    </p:spTree>
    <p:extLst>
      <p:ext uri="{BB962C8B-B14F-4D97-AF65-F5344CB8AC3E}">
        <p14:creationId xmlns:p14="http://schemas.microsoft.com/office/powerpoint/2010/main" val="29467138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BF4AD-9FFE-417D-A7BA-DF72132CB37C}"/>
              </a:ext>
            </a:extLst>
          </p:cNvPr>
          <p:cNvSpPr>
            <a:spLocks noGrp="1"/>
          </p:cNvSpPr>
          <p:nvPr>
            <p:ph type="title"/>
          </p:nvPr>
        </p:nvSpPr>
        <p:spPr/>
        <p:txBody>
          <a:bodyPr/>
          <a:lstStyle/>
          <a:p>
            <a:r>
              <a:rPr lang="en-US" altLang="zh-CN" dirty="0"/>
              <a:t>Two-stage Localization method</a:t>
            </a:r>
            <a:endParaRPr lang="zh-CN" altLang="en-US" dirty="0"/>
          </a:p>
        </p:txBody>
      </p:sp>
      <p:sp>
        <p:nvSpPr>
          <p:cNvPr id="3" name="内容占位符 2">
            <a:extLst>
              <a:ext uri="{FF2B5EF4-FFF2-40B4-BE49-F238E27FC236}">
                <a16:creationId xmlns:a16="http://schemas.microsoft.com/office/drawing/2014/main" id="{16A93C3E-4EF9-4101-A8B6-9B1A6A77FFCE}"/>
              </a:ext>
            </a:extLst>
          </p:cNvPr>
          <p:cNvSpPr>
            <a:spLocks noGrp="1"/>
          </p:cNvSpPr>
          <p:nvPr>
            <p:ph idx="1"/>
          </p:nvPr>
        </p:nvSpPr>
        <p:spPr>
          <a:xfrm>
            <a:off x="282352" y="1922724"/>
            <a:ext cx="8579296" cy="4389120"/>
          </a:xfrm>
        </p:spPr>
        <p:txBody>
          <a:bodyPr>
            <a:normAutofit/>
          </a:bodyPr>
          <a:lstStyle/>
          <a:p>
            <a:r>
              <a:rPr lang="en-US" altLang="zh-CN" dirty="0"/>
              <a:t>Proposal generator based method</a:t>
            </a:r>
          </a:p>
          <a:p>
            <a:pPr lvl="1"/>
            <a:r>
              <a:rPr lang="en-US" altLang="zh-CN" dirty="0"/>
              <a:t>Generating proposals by proposal generator.</a:t>
            </a:r>
          </a:p>
          <a:p>
            <a:pPr lvl="2"/>
            <a:r>
              <a:rPr lang="en-US" altLang="zh-CN" dirty="0">
                <a:solidFill>
                  <a:srgbClr val="222222"/>
                </a:solidFill>
                <a:latin typeface="Arial" panose="020B0604020202020204" pitchFamily="34" charset="0"/>
              </a:rPr>
              <a:t>Query-guided proposal network</a:t>
            </a:r>
          </a:p>
          <a:p>
            <a:pPr lvl="3"/>
            <a:r>
              <a:rPr lang="en-US" altLang="zh-CN" sz="1800" b="0" i="0" dirty="0">
                <a:solidFill>
                  <a:srgbClr val="222222"/>
                </a:solidFill>
                <a:effectLst/>
                <a:latin typeface="Arial" panose="020B0604020202020204" pitchFamily="34" charset="0"/>
              </a:rPr>
              <a:t>Xu et al., Multilevel language and vision integration for text-to-clip retrieval, AAAI, 2019.</a:t>
            </a:r>
            <a:endParaRPr lang="en-US" altLang="zh-CN" sz="1600" dirty="0">
              <a:solidFill>
                <a:srgbClr val="222222"/>
              </a:solidFill>
              <a:latin typeface="Arial" panose="020B0604020202020204" pitchFamily="34" charset="0"/>
            </a:endParaRPr>
          </a:p>
          <a:p>
            <a:pPr lvl="2"/>
            <a:r>
              <a:rPr lang="en-US" altLang="zh-CN" dirty="0">
                <a:solidFill>
                  <a:srgbClr val="222222"/>
                </a:solidFill>
                <a:latin typeface="Arial" panose="020B0604020202020204" pitchFamily="34" charset="0"/>
              </a:rPr>
              <a:t>Semantic score sequence based proposal generator</a:t>
            </a:r>
          </a:p>
          <a:p>
            <a:pPr lvl="3"/>
            <a:r>
              <a:rPr lang="en-US" altLang="zh-CN" sz="1600" b="0" i="0" dirty="0">
                <a:solidFill>
                  <a:srgbClr val="222222"/>
                </a:solidFill>
                <a:effectLst/>
                <a:latin typeface="Arial" panose="020B0604020202020204" pitchFamily="34" charset="0"/>
              </a:rPr>
              <a:t>Chen et al., Semantic proposal for activity localization in videos via sentence query, AAAI, 2019.</a:t>
            </a:r>
          </a:p>
          <a:p>
            <a:pPr marL="978408" lvl="3" indent="0">
              <a:buNone/>
            </a:pPr>
            <a:endParaRPr lang="en-US" altLang="zh-CN" sz="1600" dirty="0">
              <a:solidFill>
                <a:srgbClr val="222222"/>
              </a:solidFill>
              <a:latin typeface="Arial" panose="020B0604020202020204" pitchFamily="34" charset="0"/>
            </a:endParaRPr>
          </a:p>
          <a:p>
            <a:pPr lvl="1"/>
            <a:r>
              <a:rPr lang="en-US" altLang="zh-CN" dirty="0"/>
              <a:t>Cross-modal matching.</a:t>
            </a:r>
          </a:p>
        </p:txBody>
      </p:sp>
    </p:spTree>
    <p:extLst>
      <p:ext uri="{BB962C8B-B14F-4D97-AF65-F5344CB8AC3E}">
        <p14:creationId xmlns:p14="http://schemas.microsoft.com/office/powerpoint/2010/main" val="36718568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359BE-6F60-404D-A165-3204A5D13F6D}"/>
              </a:ext>
            </a:extLst>
          </p:cNvPr>
          <p:cNvSpPr>
            <a:spLocks noGrp="1"/>
          </p:cNvSpPr>
          <p:nvPr>
            <p:ph type="title"/>
          </p:nvPr>
        </p:nvSpPr>
        <p:spPr/>
        <p:txBody>
          <a:bodyPr>
            <a:normAutofit/>
          </a:bodyPr>
          <a:lstStyle/>
          <a:p>
            <a:pPr algn="ctr"/>
            <a:r>
              <a:rPr lang="en-US" altLang="zh-CN" dirty="0"/>
              <a:t>Query-guided proposal network</a:t>
            </a:r>
            <a:endParaRPr lang="zh-CN" altLang="en-US" dirty="0"/>
          </a:p>
        </p:txBody>
      </p:sp>
      <p:sp>
        <p:nvSpPr>
          <p:cNvPr id="3" name="内容占位符 2">
            <a:extLst>
              <a:ext uri="{FF2B5EF4-FFF2-40B4-BE49-F238E27FC236}">
                <a16:creationId xmlns:a16="http://schemas.microsoft.com/office/drawing/2014/main" id="{4D7D4B37-311D-4129-BA95-DEFEAF8FFD8F}"/>
              </a:ext>
            </a:extLst>
          </p:cNvPr>
          <p:cNvSpPr>
            <a:spLocks noGrp="1"/>
          </p:cNvSpPr>
          <p:nvPr>
            <p:ph idx="1"/>
          </p:nvPr>
        </p:nvSpPr>
        <p:spPr>
          <a:xfrm>
            <a:off x="457200" y="1935479"/>
            <a:ext cx="8229600" cy="1637537"/>
          </a:xfrm>
        </p:spPr>
        <p:txBody>
          <a:bodyPr>
            <a:normAutofit lnSpcReduction="10000"/>
          </a:bodyPr>
          <a:lstStyle/>
          <a:p>
            <a:r>
              <a:rPr lang="en-US" altLang="zh-CN" sz="1800" dirty="0"/>
              <a:t>(a)Cross-modal interaction of video and query</a:t>
            </a:r>
          </a:p>
          <a:p>
            <a:r>
              <a:rPr lang="en-US" altLang="zh-CN" sz="1800" dirty="0"/>
              <a:t>(b)Computing temporal attention weights</a:t>
            </a:r>
          </a:p>
          <a:p>
            <a:r>
              <a:rPr lang="en-US" altLang="zh-CN" sz="1800" dirty="0"/>
              <a:t>(c)Computing weighted video 3D feature sequence</a:t>
            </a:r>
          </a:p>
          <a:p>
            <a:r>
              <a:rPr lang="en-US" altLang="zh-CN" sz="1800" dirty="0"/>
              <a:t>(d)Computing anchor feature by ROI pooling</a:t>
            </a:r>
          </a:p>
          <a:p>
            <a:r>
              <a:rPr lang="en-US" altLang="zh-CN" sz="1800" dirty="0"/>
              <a:t>(e)Computing regression parameters</a:t>
            </a:r>
            <a:endParaRPr lang="zh-CN" altLang="en-US" sz="1800" dirty="0"/>
          </a:p>
        </p:txBody>
      </p:sp>
      <p:pic>
        <p:nvPicPr>
          <p:cNvPr id="7" name="图片 6">
            <a:extLst>
              <a:ext uri="{FF2B5EF4-FFF2-40B4-BE49-F238E27FC236}">
                <a16:creationId xmlns:a16="http://schemas.microsoft.com/office/drawing/2014/main" id="{6D67F738-9D62-42D9-897F-AA1DF1ACB5FE}"/>
              </a:ext>
            </a:extLst>
          </p:cNvPr>
          <p:cNvPicPr>
            <a:picLocks noChangeAspect="1"/>
          </p:cNvPicPr>
          <p:nvPr/>
        </p:nvPicPr>
        <p:blipFill>
          <a:blip r:embed="rId2"/>
          <a:stretch>
            <a:fillRect/>
          </a:stretch>
        </p:blipFill>
        <p:spPr>
          <a:xfrm>
            <a:off x="1787973" y="3661407"/>
            <a:ext cx="5568053" cy="2256656"/>
          </a:xfrm>
          <a:prstGeom prst="rect">
            <a:avLst/>
          </a:prstGeom>
        </p:spPr>
      </p:pic>
      <p:sp>
        <p:nvSpPr>
          <p:cNvPr id="4" name="矩形 3">
            <a:extLst>
              <a:ext uri="{FF2B5EF4-FFF2-40B4-BE49-F238E27FC236}">
                <a16:creationId xmlns:a16="http://schemas.microsoft.com/office/drawing/2014/main" id="{5C5E05B8-74F7-4625-867F-D06E1E9C7490}"/>
              </a:ext>
            </a:extLst>
          </p:cNvPr>
          <p:cNvSpPr/>
          <p:nvPr/>
        </p:nvSpPr>
        <p:spPr>
          <a:xfrm>
            <a:off x="3923928" y="3861048"/>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(a)</a:t>
            </a:r>
            <a:endParaRPr lang="zh-CN" altLang="en-US" dirty="0">
              <a:solidFill>
                <a:schemeClr val="tx1"/>
              </a:solidFill>
            </a:endParaRPr>
          </a:p>
        </p:txBody>
      </p:sp>
      <p:sp>
        <p:nvSpPr>
          <p:cNvPr id="5" name="矩形 4">
            <a:extLst>
              <a:ext uri="{FF2B5EF4-FFF2-40B4-BE49-F238E27FC236}">
                <a16:creationId xmlns:a16="http://schemas.microsoft.com/office/drawing/2014/main" id="{3E40B591-1A5E-41E4-AEAD-4D8AAE235623}"/>
              </a:ext>
            </a:extLst>
          </p:cNvPr>
          <p:cNvSpPr/>
          <p:nvPr/>
        </p:nvSpPr>
        <p:spPr>
          <a:xfrm>
            <a:off x="6228184" y="4143684"/>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(b)</a:t>
            </a:r>
            <a:endParaRPr lang="zh-CN" altLang="en-US" dirty="0">
              <a:solidFill>
                <a:schemeClr val="tx1"/>
              </a:solidFill>
            </a:endParaRPr>
          </a:p>
        </p:txBody>
      </p:sp>
      <p:sp>
        <p:nvSpPr>
          <p:cNvPr id="9" name="矩形 8">
            <a:extLst>
              <a:ext uri="{FF2B5EF4-FFF2-40B4-BE49-F238E27FC236}">
                <a16:creationId xmlns:a16="http://schemas.microsoft.com/office/drawing/2014/main" id="{B5913118-9617-45E9-B155-5C4B262DB880}"/>
              </a:ext>
            </a:extLst>
          </p:cNvPr>
          <p:cNvSpPr/>
          <p:nvPr/>
        </p:nvSpPr>
        <p:spPr>
          <a:xfrm>
            <a:off x="4977341" y="5673351"/>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(c)</a:t>
            </a:r>
            <a:endParaRPr lang="zh-CN" altLang="en-US" dirty="0">
              <a:solidFill>
                <a:schemeClr val="tx1"/>
              </a:solidFill>
            </a:endParaRPr>
          </a:p>
        </p:txBody>
      </p:sp>
      <p:sp>
        <p:nvSpPr>
          <p:cNvPr id="11" name="矩形 10">
            <a:extLst>
              <a:ext uri="{FF2B5EF4-FFF2-40B4-BE49-F238E27FC236}">
                <a16:creationId xmlns:a16="http://schemas.microsoft.com/office/drawing/2014/main" id="{4ED21EE5-1D8C-4561-874E-579C88E18EBD}"/>
              </a:ext>
            </a:extLst>
          </p:cNvPr>
          <p:cNvSpPr/>
          <p:nvPr/>
        </p:nvSpPr>
        <p:spPr>
          <a:xfrm>
            <a:off x="5882713" y="5677858"/>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(d)</a:t>
            </a:r>
            <a:endParaRPr lang="zh-CN" altLang="en-US" dirty="0">
              <a:solidFill>
                <a:schemeClr val="tx1"/>
              </a:solidFill>
            </a:endParaRPr>
          </a:p>
        </p:txBody>
      </p:sp>
      <p:sp>
        <p:nvSpPr>
          <p:cNvPr id="13" name="矩形 12">
            <a:extLst>
              <a:ext uri="{FF2B5EF4-FFF2-40B4-BE49-F238E27FC236}">
                <a16:creationId xmlns:a16="http://schemas.microsoft.com/office/drawing/2014/main" id="{A240BB03-BF45-4814-8895-0A1C077850B2}"/>
              </a:ext>
            </a:extLst>
          </p:cNvPr>
          <p:cNvSpPr/>
          <p:nvPr/>
        </p:nvSpPr>
        <p:spPr>
          <a:xfrm>
            <a:off x="6817230" y="5677872"/>
            <a:ext cx="5040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(e)</a:t>
            </a:r>
            <a:endParaRPr lang="zh-CN" altLang="en-US" dirty="0">
              <a:solidFill>
                <a:schemeClr val="tx1"/>
              </a:solidFill>
            </a:endParaRPr>
          </a:p>
        </p:txBody>
      </p:sp>
    </p:spTree>
    <p:extLst>
      <p:ext uri="{BB962C8B-B14F-4D97-AF65-F5344CB8AC3E}">
        <p14:creationId xmlns:p14="http://schemas.microsoft.com/office/powerpoint/2010/main" val="29032375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03AFF-A5B3-4FA2-87CA-5E2138C8DC92}"/>
              </a:ext>
            </a:extLst>
          </p:cNvPr>
          <p:cNvSpPr>
            <a:spLocks noGrp="1"/>
          </p:cNvSpPr>
          <p:nvPr>
            <p:ph type="title"/>
          </p:nvPr>
        </p:nvSpPr>
        <p:spPr/>
        <p:txBody>
          <a:bodyPr/>
          <a:lstStyle/>
          <a:p>
            <a:r>
              <a:rPr lang="en-US" altLang="zh-CN" dirty="0"/>
              <a:t>One-stage localization method</a:t>
            </a:r>
            <a:endParaRPr lang="zh-CN" altLang="en-US" dirty="0"/>
          </a:p>
        </p:txBody>
      </p:sp>
      <p:sp>
        <p:nvSpPr>
          <p:cNvPr id="3" name="内容占位符 2">
            <a:extLst>
              <a:ext uri="{FF2B5EF4-FFF2-40B4-BE49-F238E27FC236}">
                <a16:creationId xmlns:a16="http://schemas.microsoft.com/office/drawing/2014/main" id="{DBAD0E77-A132-4317-A704-E8315C05BEB0}"/>
              </a:ext>
            </a:extLst>
          </p:cNvPr>
          <p:cNvSpPr>
            <a:spLocks noGrp="1"/>
          </p:cNvSpPr>
          <p:nvPr>
            <p:ph idx="1"/>
          </p:nvPr>
        </p:nvSpPr>
        <p:spPr/>
        <p:txBody>
          <a:bodyPr/>
          <a:lstStyle/>
          <a:p>
            <a:r>
              <a:rPr lang="en-US" altLang="zh-CN" dirty="0"/>
              <a:t>Anchor-based method</a:t>
            </a:r>
          </a:p>
          <a:p>
            <a:pPr lvl="1"/>
            <a:r>
              <a:rPr lang="en-US" altLang="zh-CN" dirty="0"/>
              <a:t>Only matching scores</a:t>
            </a:r>
          </a:p>
          <a:p>
            <a:pPr lvl="2"/>
            <a:r>
              <a:rPr lang="en-US" altLang="zh-CN" sz="1800" b="0" i="0" dirty="0">
                <a:solidFill>
                  <a:srgbClr val="222222"/>
                </a:solidFill>
                <a:effectLst/>
                <a:latin typeface="Arial" panose="020B0604020202020204" pitchFamily="34" charset="0"/>
              </a:rPr>
              <a:t>Chen et al., Temporally grounding natural sentence in video, EMNLP, 2018.</a:t>
            </a:r>
            <a:endParaRPr lang="en-US" altLang="zh-CN" sz="1800" dirty="0"/>
          </a:p>
          <a:p>
            <a:pPr lvl="1"/>
            <a:r>
              <a:rPr lang="en-US" altLang="zh-CN" dirty="0"/>
              <a:t>Matching scores and regression parameters</a:t>
            </a:r>
          </a:p>
          <a:p>
            <a:pPr lvl="2"/>
            <a:r>
              <a:rPr lang="en-US" altLang="zh-CN" sz="1800" b="0" i="0" dirty="0">
                <a:solidFill>
                  <a:srgbClr val="222222"/>
                </a:solidFill>
                <a:effectLst/>
                <a:latin typeface="Arial" panose="020B0604020202020204" pitchFamily="34" charset="0"/>
              </a:rPr>
              <a:t>Yuan et al., Semantic conditioned dynamic modulation for temporal sentence grounding in videos, NIPS, 2019.</a:t>
            </a:r>
            <a:endParaRPr lang="en-US" altLang="zh-CN" sz="1800" dirty="0"/>
          </a:p>
          <a:p>
            <a:endParaRPr lang="zh-CN" altLang="en-US" dirty="0"/>
          </a:p>
        </p:txBody>
      </p:sp>
      <p:pic>
        <p:nvPicPr>
          <p:cNvPr id="4" name="图片 3">
            <a:extLst>
              <a:ext uri="{FF2B5EF4-FFF2-40B4-BE49-F238E27FC236}">
                <a16:creationId xmlns:a16="http://schemas.microsoft.com/office/drawing/2014/main" id="{ACE23607-D3BF-4199-AEBF-753360875146}"/>
              </a:ext>
            </a:extLst>
          </p:cNvPr>
          <p:cNvPicPr>
            <a:picLocks noChangeAspect="1"/>
          </p:cNvPicPr>
          <p:nvPr/>
        </p:nvPicPr>
        <p:blipFill>
          <a:blip r:embed="rId3"/>
          <a:stretch>
            <a:fillRect/>
          </a:stretch>
        </p:blipFill>
        <p:spPr>
          <a:xfrm>
            <a:off x="2188586" y="4575777"/>
            <a:ext cx="4766828" cy="1837215"/>
          </a:xfrm>
          <a:prstGeom prst="rect">
            <a:avLst/>
          </a:prstGeom>
        </p:spPr>
      </p:pic>
    </p:spTree>
    <p:extLst>
      <p:ext uri="{BB962C8B-B14F-4D97-AF65-F5344CB8AC3E}">
        <p14:creationId xmlns:p14="http://schemas.microsoft.com/office/powerpoint/2010/main" val="30578270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03AFF-A5B3-4FA2-87CA-5E2138C8DC92}"/>
              </a:ext>
            </a:extLst>
          </p:cNvPr>
          <p:cNvSpPr>
            <a:spLocks noGrp="1"/>
          </p:cNvSpPr>
          <p:nvPr>
            <p:ph type="title"/>
          </p:nvPr>
        </p:nvSpPr>
        <p:spPr>
          <a:xfrm>
            <a:off x="356279" y="411568"/>
            <a:ext cx="8229600" cy="1143000"/>
          </a:xfrm>
        </p:spPr>
        <p:txBody>
          <a:bodyPr/>
          <a:lstStyle/>
          <a:p>
            <a:r>
              <a:rPr lang="en-US" altLang="zh-CN" dirty="0"/>
              <a:t>One-stage localization method</a:t>
            </a:r>
            <a:endParaRPr lang="zh-CN" altLang="en-US" dirty="0"/>
          </a:p>
        </p:txBody>
      </p:sp>
      <p:sp>
        <p:nvSpPr>
          <p:cNvPr id="3" name="内容占位符 2">
            <a:extLst>
              <a:ext uri="{FF2B5EF4-FFF2-40B4-BE49-F238E27FC236}">
                <a16:creationId xmlns:a16="http://schemas.microsoft.com/office/drawing/2014/main" id="{DBAD0E77-A132-4317-A704-E8315C05BEB0}"/>
              </a:ext>
            </a:extLst>
          </p:cNvPr>
          <p:cNvSpPr>
            <a:spLocks noGrp="1"/>
          </p:cNvSpPr>
          <p:nvPr>
            <p:ph idx="1"/>
          </p:nvPr>
        </p:nvSpPr>
        <p:spPr>
          <a:xfrm>
            <a:off x="323528" y="1554568"/>
            <a:ext cx="8363272" cy="4770032"/>
          </a:xfrm>
        </p:spPr>
        <p:txBody>
          <a:bodyPr/>
          <a:lstStyle/>
          <a:p>
            <a:r>
              <a:rPr lang="en-US" altLang="zh-CN" dirty="0"/>
              <a:t>Boundary prediction method</a:t>
            </a:r>
          </a:p>
          <a:p>
            <a:pPr lvl="1"/>
            <a:r>
              <a:rPr lang="en-US" altLang="zh-CN" dirty="0"/>
              <a:t>Predicting boundary directly</a:t>
            </a:r>
          </a:p>
          <a:p>
            <a:pPr lvl="2"/>
            <a:r>
              <a:rPr lang="en-US" altLang="zh-CN" sz="1800" dirty="0">
                <a:solidFill>
                  <a:srgbClr val="222222"/>
                </a:solidFill>
                <a:latin typeface="Arial" panose="020B0604020202020204" pitchFamily="34" charset="0"/>
              </a:rPr>
              <a:t>Yuan et al., To find where you talk: Temporal sentence localization in video with attention based location regression, AAAI, 2019.</a:t>
            </a:r>
          </a:p>
          <a:p>
            <a:pPr lvl="2"/>
            <a:r>
              <a:rPr lang="en-US" altLang="zh-CN" sz="1800" dirty="0">
                <a:solidFill>
                  <a:srgbClr val="222222"/>
                </a:solidFill>
                <a:latin typeface="Arial" panose="020B0604020202020204" pitchFamily="34" charset="0"/>
              </a:rPr>
              <a:t>Mun et al., Local-Global Video-Text Interactions for Temporal Grounding, CVPR, 2020.</a:t>
            </a:r>
          </a:p>
          <a:p>
            <a:pPr lvl="1"/>
            <a:endParaRPr lang="en-US" altLang="zh-CN" sz="1800" dirty="0">
              <a:solidFill>
                <a:srgbClr val="222222"/>
              </a:solidFill>
              <a:latin typeface="Arial" panose="020B0604020202020204" pitchFamily="34" charset="0"/>
            </a:endParaRPr>
          </a:p>
          <a:p>
            <a:pPr lvl="1"/>
            <a:endParaRPr lang="zh-CN" altLang="en-US" sz="1800" dirty="0">
              <a:solidFill>
                <a:srgbClr val="222222"/>
              </a:solidFill>
              <a:latin typeface="Arial" panose="020B0604020202020204" pitchFamily="34" charset="0"/>
            </a:endParaRPr>
          </a:p>
        </p:txBody>
      </p:sp>
      <p:pic>
        <p:nvPicPr>
          <p:cNvPr id="4" name="图片 3">
            <a:extLst>
              <a:ext uri="{FF2B5EF4-FFF2-40B4-BE49-F238E27FC236}">
                <a16:creationId xmlns:a16="http://schemas.microsoft.com/office/drawing/2014/main" id="{9D544414-7300-4937-B0C8-241C95203F61}"/>
              </a:ext>
            </a:extLst>
          </p:cNvPr>
          <p:cNvPicPr>
            <a:picLocks noChangeAspect="1"/>
          </p:cNvPicPr>
          <p:nvPr/>
        </p:nvPicPr>
        <p:blipFill>
          <a:blip r:embed="rId2"/>
          <a:stretch>
            <a:fillRect/>
          </a:stretch>
        </p:blipFill>
        <p:spPr>
          <a:xfrm>
            <a:off x="1259633" y="3763682"/>
            <a:ext cx="6918010" cy="2761662"/>
          </a:xfrm>
          <a:prstGeom prst="rect">
            <a:avLst/>
          </a:prstGeom>
        </p:spPr>
      </p:pic>
    </p:spTree>
    <p:extLst>
      <p:ext uri="{BB962C8B-B14F-4D97-AF65-F5344CB8AC3E}">
        <p14:creationId xmlns:p14="http://schemas.microsoft.com/office/powerpoint/2010/main" val="33574516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2EA7B-8C2C-4889-A517-06C9D56AC406}"/>
              </a:ext>
            </a:extLst>
          </p:cNvPr>
          <p:cNvSpPr>
            <a:spLocks noGrp="1"/>
          </p:cNvSpPr>
          <p:nvPr>
            <p:ph type="title"/>
          </p:nvPr>
        </p:nvSpPr>
        <p:spPr/>
        <p:txBody>
          <a:bodyPr>
            <a:noAutofit/>
          </a:bodyPr>
          <a:lstStyle/>
          <a:p>
            <a:r>
              <a:rPr lang="en-US" altLang="zh-CN" sz="4000" dirty="0"/>
              <a:t>Boundary prediction method:</a:t>
            </a:r>
            <a:br>
              <a:rPr lang="en-US" altLang="zh-CN" sz="4000" dirty="0"/>
            </a:br>
            <a:r>
              <a:rPr lang="en-US" altLang="zh-CN" sz="4000" dirty="0"/>
              <a:t>Attention Based  Location Regression</a:t>
            </a:r>
            <a:endParaRPr lang="zh-CN" altLang="en-US" sz="4000" dirty="0"/>
          </a:p>
        </p:txBody>
      </p:sp>
      <p:sp>
        <p:nvSpPr>
          <p:cNvPr id="3" name="内容占位符 2">
            <a:extLst>
              <a:ext uri="{FF2B5EF4-FFF2-40B4-BE49-F238E27FC236}">
                <a16:creationId xmlns:a16="http://schemas.microsoft.com/office/drawing/2014/main" id="{DB615318-39C5-43D8-8026-88351F6C32DC}"/>
              </a:ext>
            </a:extLst>
          </p:cNvPr>
          <p:cNvSpPr>
            <a:spLocks noGrp="1"/>
          </p:cNvSpPr>
          <p:nvPr>
            <p:ph idx="1"/>
          </p:nvPr>
        </p:nvSpPr>
        <p:spPr>
          <a:xfrm>
            <a:off x="457200" y="1935480"/>
            <a:ext cx="8229600" cy="1143000"/>
          </a:xfrm>
        </p:spPr>
        <p:txBody>
          <a:bodyPr/>
          <a:lstStyle/>
          <a:p>
            <a:r>
              <a:rPr lang="en-US" altLang="zh-CN" sz="2000" dirty="0"/>
              <a:t>(a) contextual incorporated feature encoding</a:t>
            </a:r>
          </a:p>
          <a:p>
            <a:r>
              <a:rPr lang="en-US" altLang="zh-CN" sz="2000" dirty="0"/>
              <a:t>(b) Multi-modal Co-attention interaction</a:t>
            </a:r>
          </a:p>
          <a:p>
            <a:r>
              <a:rPr lang="en-US" altLang="zh-CN" sz="2000" dirty="0"/>
              <a:t>(c) Attention Based Coordinated Prediction</a:t>
            </a:r>
          </a:p>
          <a:p>
            <a:pPr marL="0" indent="0">
              <a:buNone/>
            </a:pPr>
            <a:endParaRPr lang="zh-CN" altLang="en-US" dirty="0"/>
          </a:p>
        </p:txBody>
      </p:sp>
      <p:pic>
        <p:nvPicPr>
          <p:cNvPr id="4" name="图片 3">
            <a:extLst>
              <a:ext uri="{FF2B5EF4-FFF2-40B4-BE49-F238E27FC236}">
                <a16:creationId xmlns:a16="http://schemas.microsoft.com/office/drawing/2014/main" id="{6938DC80-726B-4703-845C-17B24828B798}"/>
              </a:ext>
            </a:extLst>
          </p:cNvPr>
          <p:cNvPicPr>
            <a:picLocks noChangeAspect="1"/>
          </p:cNvPicPr>
          <p:nvPr/>
        </p:nvPicPr>
        <p:blipFill>
          <a:blip r:embed="rId3"/>
          <a:stretch>
            <a:fillRect/>
          </a:stretch>
        </p:blipFill>
        <p:spPr>
          <a:xfrm>
            <a:off x="323528" y="3165916"/>
            <a:ext cx="8496944" cy="3086844"/>
          </a:xfrm>
          <a:prstGeom prst="rect">
            <a:avLst/>
          </a:prstGeom>
        </p:spPr>
      </p:pic>
    </p:spTree>
    <p:extLst>
      <p:ext uri="{BB962C8B-B14F-4D97-AF65-F5344CB8AC3E}">
        <p14:creationId xmlns:p14="http://schemas.microsoft.com/office/powerpoint/2010/main" val="3418505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03AFF-A5B3-4FA2-87CA-5E2138C8DC92}"/>
              </a:ext>
            </a:extLst>
          </p:cNvPr>
          <p:cNvSpPr>
            <a:spLocks noGrp="1"/>
          </p:cNvSpPr>
          <p:nvPr>
            <p:ph type="title"/>
          </p:nvPr>
        </p:nvSpPr>
        <p:spPr/>
        <p:txBody>
          <a:bodyPr/>
          <a:lstStyle/>
          <a:p>
            <a:r>
              <a:rPr lang="en-US" altLang="zh-CN" dirty="0"/>
              <a:t>One-stage localization method</a:t>
            </a:r>
            <a:endParaRPr lang="zh-CN" altLang="en-US" dirty="0"/>
          </a:p>
        </p:txBody>
      </p:sp>
      <p:sp>
        <p:nvSpPr>
          <p:cNvPr id="3" name="内容占位符 2">
            <a:extLst>
              <a:ext uri="{FF2B5EF4-FFF2-40B4-BE49-F238E27FC236}">
                <a16:creationId xmlns:a16="http://schemas.microsoft.com/office/drawing/2014/main" id="{DBAD0E77-A132-4317-A704-E8315C05BEB0}"/>
              </a:ext>
            </a:extLst>
          </p:cNvPr>
          <p:cNvSpPr>
            <a:spLocks noGrp="1"/>
          </p:cNvSpPr>
          <p:nvPr>
            <p:ph idx="1"/>
          </p:nvPr>
        </p:nvSpPr>
        <p:spPr/>
        <p:txBody>
          <a:bodyPr/>
          <a:lstStyle/>
          <a:p>
            <a:r>
              <a:rPr lang="en-US" altLang="zh-CN" dirty="0"/>
              <a:t>Boundary prediction method</a:t>
            </a:r>
          </a:p>
          <a:p>
            <a:pPr lvl="1"/>
            <a:r>
              <a:rPr lang="en-US" altLang="zh-CN" dirty="0"/>
              <a:t>Predicting boundary regression parameters.</a:t>
            </a:r>
          </a:p>
          <a:p>
            <a:pPr lvl="2"/>
            <a:r>
              <a:rPr lang="en-US" altLang="zh-CN" sz="1800" dirty="0">
                <a:solidFill>
                  <a:srgbClr val="222222"/>
                </a:solidFill>
                <a:latin typeface="Arial" panose="020B0604020202020204" pitchFamily="34" charset="0"/>
              </a:rPr>
              <a:t>Chen et al., Localizing natural language in videos, AAAI, 2019.</a:t>
            </a:r>
          </a:p>
          <a:p>
            <a:pPr lvl="2"/>
            <a:r>
              <a:rPr lang="en-US" altLang="zh-CN" sz="1800" dirty="0">
                <a:solidFill>
                  <a:srgbClr val="222222"/>
                </a:solidFill>
                <a:latin typeface="Arial" panose="020B0604020202020204" pitchFamily="34" charset="0"/>
              </a:rPr>
              <a:t>Ghosh et al., Excl: Extractive clip localization using natural language descriptions, NACCL, 2019.</a:t>
            </a:r>
          </a:p>
          <a:p>
            <a:pPr lvl="1"/>
            <a:endParaRPr lang="en-US" altLang="zh-CN" sz="1800" dirty="0">
              <a:solidFill>
                <a:srgbClr val="222222"/>
              </a:solidFill>
              <a:latin typeface="Arial" panose="020B0604020202020204" pitchFamily="34" charset="0"/>
            </a:endParaRPr>
          </a:p>
          <a:p>
            <a:pPr lvl="1"/>
            <a:endParaRPr lang="zh-CN" altLang="en-US" sz="1800" dirty="0">
              <a:solidFill>
                <a:srgbClr val="222222"/>
              </a:solidFill>
              <a:latin typeface="Arial" panose="020B0604020202020204" pitchFamily="34" charset="0"/>
            </a:endParaRPr>
          </a:p>
        </p:txBody>
      </p:sp>
      <p:pic>
        <p:nvPicPr>
          <p:cNvPr id="4" name="图片 3">
            <a:extLst>
              <a:ext uri="{FF2B5EF4-FFF2-40B4-BE49-F238E27FC236}">
                <a16:creationId xmlns:a16="http://schemas.microsoft.com/office/drawing/2014/main" id="{4B41635D-9A18-47AB-946E-E58D28A729F2}"/>
              </a:ext>
            </a:extLst>
          </p:cNvPr>
          <p:cNvPicPr>
            <a:picLocks noChangeAspect="1"/>
          </p:cNvPicPr>
          <p:nvPr/>
        </p:nvPicPr>
        <p:blipFill>
          <a:blip r:embed="rId2"/>
          <a:stretch>
            <a:fillRect/>
          </a:stretch>
        </p:blipFill>
        <p:spPr>
          <a:xfrm>
            <a:off x="971599" y="3789040"/>
            <a:ext cx="6973957" cy="2623952"/>
          </a:xfrm>
          <a:prstGeom prst="rect">
            <a:avLst/>
          </a:prstGeom>
        </p:spPr>
      </p:pic>
    </p:spTree>
    <p:extLst>
      <p:ext uri="{BB962C8B-B14F-4D97-AF65-F5344CB8AC3E}">
        <p14:creationId xmlns:p14="http://schemas.microsoft.com/office/powerpoint/2010/main" val="26900820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4DF38-CB61-40AE-B866-4C29F36D116B}"/>
              </a:ext>
            </a:extLst>
          </p:cNvPr>
          <p:cNvSpPr>
            <a:spLocks noGrp="1"/>
          </p:cNvSpPr>
          <p:nvPr>
            <p:ph type="title"/>
          </p:nvPr>
        </p:nvSpPr>
        <p:spPr/>
        <p:txBody>
          <a:bodyPr>
            <a:normAutofit fontScale="90000"/>
          </a:bodyPr>
          <a:lstStyle/>
          <a:p>
            <a:r>
              <a:rPr lang="en-US" altLang="zh-CN" sz="5400" dirty="0"/>
              <a:t>Boundary prediction method:</a:t>
            </a:r>
            <a:br>
              <a:rPr lang="en-US" altLang="zh-CN" sz="5400" dirty="0"/>
            </a:br>
            <a:r>
              <a:rPr lang="en-US" altLang="zh-CN" dirty="0">
                <a:effectLst/>
              </a:rPr>
              <a:t>Extractive Clip Localization</a:t>
            </a:r>
            <a:endParaRPr lang="zh-CN" altLang="en-US" dirty="0"/>
          </a:p>
        </p:txBody>
      </p:sp>
      <p:sp>
        <p:nvSpPr>
          <p:cNvPr id="3" name="内容占位符 2">
            <a:extLst>
              <a:ext uri="{FF2B5EF4-FFF2-40B4-BE49-F238E27FC236}">
                <a16:creationId xmlns:a16="http://schemas.microsoft.com/office/drawing/2014/main" id="{99808CF9-FC66-413D-B046-B4E0D58BD491}"/>
              </a:ext>
            </a:extLst>
          </p:cNvPr>
          <p:cNvSpPr>
            <a:spLocks noGrp="1"/>
          </p:cNvSpPr>
          <p:nvPr>
            <p:ph idx="1"/>
          </p:nvPr>
        </p:nvSpPr>
        <p:spPr>
          <a:xfrm>
            <a:off x="4860693" y="2319940"/>
            <a:ext cx="3826768" cy="1925568"/>
          </a:xfrm>
        </p:spPr>
        <p:txBody>
          <a:bodyPr>
            <a:normAutofit/>
          </a:bodyPr>
          <a:lstStyle/>
          <a:p>
            <a:r>
              <a:rPr lang="en-US" altLang="zh-CN" sz="2000" dirty="0"/>
              <a:t>(a)Query encoding</a:t>
            </a:r>
          </a:p>
          <a:p>
            <a:r>
              <a:rPr lang="en-US" altLang="zh-CN" sz="2000" dirty="0"/>
              <a:t>(b)video encoding</a:t>
            </a:r>
          </a:p>
          <a:p>
            <a:r>
              <a:rPr lang="en-US" altLang="zh-CN" sz="2000" dirty="0"/>
              <a:t>(c)cross-modal fusion and predicting probabilities of boundaries</a:t>
            </a:r>
            <a:endParaRPr lang="zh-CN" altLang="en-US" sz="2000" dirty="0"/>
          </a:p>
        </p:txBody>
      </p:sp>
      <p:pic>
        <p:nvPicPr>
          <p:cNvPr id="4" name="图片 3">
            <a:extLst>
              <a:ext uri="{FF2B5EF4-FFF2-40B4-BE49-F238E27FC236}">
                <a16:creationId xmlns:a16="http://schemas.microsoft.com/office/drawing/2014/main" id="{4C38F30A-1092-4FD5-8A4E-1E42F0349E58}"/>
              </a:ext>
            </a:extLst>
          </p:cNvPr>
          <p:cNvPicPr>
            <a:picLocks noChangeAspect="1"/>
          </p:cNvPicPr>
          <p:nvPr/>
        </p:nvPicPr>
        <p:blipFill>
          <a:blip r:embed="rId3"/>
          <a:stretch>
            <a:fillRect/>
          </a:stretch>
        </p:blipFill>
        <p:spPr>
          <a:xfrm>
            <a:off x="1043608" y="1847088"/>
            <a:ext cx="2736304" cy="4796841"/>
          </a:xfrm>
          <a:prstGeom prst="rect">
            <a:avLst/>
          </a:prstGeom>
        </p:spPr>
      </p:pic>
      <p:sp>
        <p:nvSpPr>
          <p:cNvPr id="5" name="矩形 4">
            <a:extLst>
              <a:ext uri="{FF2B5EF4-FFF2-40B4-BE49-F238E27FC236}">
                <a16:creationId xmlns:a16="http://schemas.microsoft.com/office/drawing/2014/main" id="{7B5F5327-743A-4850-B081-E5EA80C8712E}"/>
              </a:ext>
            </a:extLst>
          </p:cNvPr>
          <p:cNvSpPr/>
          <p:nvPr/>
        </p:nvSpPr>
        <p:spPr>
          <a:xfrm>
            <a:off x="3779912" y="3212976"/>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7" name="矩形 6">
            <a:extLst>
              <a:ext uri="{FF2B5EF4-FFF2-40B4-BE49-F238E27FC236}">
                <a16:creationId xmlns:a16="http://schemas.microsoft.com/office/drawing/2014/main" id="{3EAE0C52-8EAC-4A29-8681-4BEB328C3B26}"/>
              </a:ext>
            </a:extLst>
          </p:cNvPr>
          <p:cNvSpPr/>
          <p:nvPr/>
        </p:nvSpPr>
        <p:spPr>
          <a:xfrm>
            <a:off x="3779912" y="5085184"/>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9" name="矩形 8">
            <a:extLst>
              <a:ext uri="{FF2B5EF4-FFF2-40B4-BE49-F238E27FC236}">
                <a16:creationId xmlns:a16="http://schemas.microsoft.com/office/drawing/2014/main" id="{A7FE5A70-C8BA-445B-B58A-97922A9CD7DB}"/>
              </a:ext>
            </a:extLst>
          </p:cNvPr>
          <p:cNvSpPr/>
          <p:nvPr/>
        </p:nvSpPr>
        <p:spPr>
          <a:xfrm>
            <a:off x="3779912" y="5877272"/>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Tree>
    <p:extLst>
      <p:ext uri="{BB962C8B-B14F-4D97-AF65-F5344CB8AC3E}">
        <p14:creationId xmlns:p14="http://schemas.microsoft.com/office/powerpoint/2010/main" val="525578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108" y="620688"/>
            <a:ext cx="8229600" cy="1143000"/>
          </a:xfrm>
        </p:spPr>
        <p:txBody>
          <a:bodyPr/>
          <a:lstStyle/>
          <a:p>
            <a:r>
              <a:rPr lang="en-US" altLang="zh-CN" dirty="0"/>
              <a:t>Visual captioning: basic idea</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8" y="1754664"/>
            <a:ext cx="8704372" cy="4980023"/>
          </a:xfrm>
          <a:prstGeom prst="rect">
            <a:avLst/>
          </a:prstGeom>
        </p:spPr>
      </p:pic>
      <p:sp>
        <p:nvSpPr>
          <p:cNvPr id="5" name="内容占位符 4"/>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696470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896455"/>
            <a:ext cx="9145016" cy="1143000"/>
          </a:xfrm>
        </p:spPr>
        <p:txBody>
          <a:bodyPr>
            <a:noAutofit/>
          </a:bodyPr>
          <a:lstStyle/>
          <a:p>
            <a:r>
              <a:rPr lang="en-US" altLang="zh-CN" sz="4400" dirty="0"/>
              <a:t>Relation between image and video captioning</a:t>
            </a:r>
            <a:endParaRPr lang="zh-CN" altLang="en-US" sz="4400" dirty="0"/>
          </a:p>
        </p:txBody>
      </p:sp>
      <p:sp>
        <p:nvSpPr>
          <p:cNvPr id="5" name="内容占位符 4"/>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107503" y="2204864"/>
            <a:ext cx="8971761" cy="3384376"/>
          </a:xfrm>
          <a:prstGeom prst="rect">
            <a:avLst/>
          </a:prstGeom>
        </p:spPr>
      </p:pic>
    </p:spTree>
    <p:extLst>
      <p:ext uri="{BB962C8B-B14F-4D97-AF65-F5344CB8AC3E}">
        <p14:creationId xmlns:p14="http://schemas.microsoft.com/office/powerpoint/2010/main" val="850770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5181" y="188640"/>
            <a:ext cx="8229600" cy="1143000"/>
          </a:xfrm>
        </p:spPr>
        <p:txBody>
          <a:bodyPr>
            <a:normAutofit/>
          </a:bodyPr>
          <a:lstStyle/>
          <a:p>
            <a:r>
              <a:rPr lang="en-US" altLang="zh-CN" dirty="0"/>
              <a:t>Template based methods</a:t>
            </a:r>
            <a:endParaRPr lang="zh-CN" altLang="en-US" dirty="0"/>
          </a:p>
        </p:txBody>
      </p:sp>
      <p:sp>
        <p:nvSpPr>
          <p:cNvPr id="3" name="内容占位符 2"/>
          <p:cNvSpPr>
            <a:spLocks noGrp="1"/>
          </p:cNvSpPr>
          <p:nvPr>
            <p:ph idx="1"/>
          </p:nvPr>
        </p:nvSpPr>
        <p:spPr>
          <a:xfrm>
            <a:off x="325181" y="1328211"/>
            <a:ext cx="8229600" cy="4389120"/>
          </a:xfrm>
        </p:spPr>
        <p:txBody>
          <a:bodyPr/>
          <a:lstStyle/>
          <a:p>
            <a:pPr>
              <a:spcBef>
                <a:spcPts val="600"/>
              </a:spcBef>
              <a:buClr>
                <a:srgbClr val="C00000"/>
              </a:buClr>
            </a:pPr>
            <a:r>
              <a:rPr lang="en-US" altLang="zh-CN" sz="2800" dirty="0">
                <a:cs typeface="Times New Roman" panose="02020603050405020304" pitchFamily="18" charset="0"/>
              </a:rPr>
              <a:t>First detect entities (objects, actions, scenes) in videos</a:t>
            </a:r>
          </a:p>
          <a:p>
            <a:pPr>
              <a:spcBef>
                <a:spcPts val="600"/>
              </a:spcBef>
              <a:buClr>
                <a:srgbClr val="C00000"/>
              </a:buClr>
            </a:pPr>
            <a:r>
              <a:rPr lang="en-US" altLang="zh-CN" sz="2800" dirty="0">
                <a:cs typeface="Times New Roman" panose="02020603050405020304" pitchFamily="18" charset="0"/>
              </a:rPr>
              <a:t>Then fit them to standard sentence templates</a:t>
            </a:r>
          </a:p>
          <a:p>
            <a:pPr>
              <a:spcBef>
                <a:spcPts val="600"/>
              </a:spcBef>
              <a:buClr>
                <a:srgbClr val="C00000"/>
              </a:buClr>
            </a:pPr>
            <a:r>
              <a:rPr lang="en-US" altLang="zh-CN" sz="2800" dirty="0">
                <a:cs typeface="Times New Roman" panose="02020603050405020304" pitchFamily="18" charset="0"/>
              </a:rPr>
              <a:t>Only effective in very constrained environments  (short clips or videos with limited numbers of actions and objects)</a:t>
            </a:r>
          </a:p>
          <a:p>
            <a:endParaRPr lang="zh-CN" altLang="en-US" dirty="0"/>
          </a:p>
        </p:txBody>
      </p:sp>
      <p:pic>
        <p:nvPicPr>
          <p:cNvPr id="4" name="图片 3"/>
          <p:cNvPicPr>
            <a:picLocks noChangeAspect="1"/>
          </p:cNvPicPr>
          <p:nvPr/>
        </p:nvPicPr>
        <p:blipFill>
          <a:blip r:embed="rId2"/>
          <a:stretch>
            <a:fillRect/>
          </a:stretch>
        </p:blipFill>
        <p:spPr>
          <a:xfrm>
            <a:off x="141779" y="4077072"/>
            <a:ext cx="8980621" cy="2592288"/>
          </a:xfrm>
          <a:prstGeom prst="rect">
            <a:avLst/>
          </a:prstGeom>
        </p:spPr>
      </p:pic>
    </p:spTree>
    <p:extLst>
      <p:ext uri="{BB962C8B-B14F-4D97-AF65-F5344CB8AC3E}">
        <p14:creationId xmlns:p14="http://schemas.microsoft.com/office/powerpoint/2010/main" val="19176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056" y="129999"/>
            <a:ext cx="8229600" cy="1143000"/>
          </a:xfrm>
        </p:spPr>
        <p:txBody>
          <a:bodyPr>
            <a:normAutofit/>
          </a:bodyPr>
          <a:lstStyle/>
          <a:p>
            <a:r>
              <a:rPr lang="en-US" altLang="zh-CN" dirty="0"/>
              <a:t>SVO (Subject, Verb, Object)</a:t>
            </a:r>
            <a:endParaRPr lang="zh-CN" altLang="en-US" dirty="0"/>
          </a:p>
        </p:txBody>
      </p:sp>
      <p:sp>
        <p:nvSpPr>
          <p:cNvPr id="3" name="内容占位符 2"/>
          <p:cNvSpPr>
            <a:spLocks noGrp="1"/>
          </p:cNvSpPr>
          <p:nvPr>
            <p:ph idx="1"/>
          </p:nvPr>
        </p:nvSpPr>
        <p:spPr>
          <a:xfrm>
            <a:off x="318299" y="1234319"/>
            <a:ext cx="8229600" cy="4389120"/>
          </a:xfrm>
        </p:spPr>
        <p:txBody>
          <a:bodyPr/>
          <a:lstStyle/>
          <a:p>
            <a:pPr>
              <a:spcBef>
                <a:spcPts val="600"/>
              </a:spcBef>
              <a:buClr>
                <a:srgbClr val="C00000"/>
              </a:buClr>
            </a:pPr>
            <a:r>
              <a:rPr lang="en-US" altLang="zh-CN" sz="2800" dirty="0">
                <a:cs typeface="Times New Roman" panose="02020603050405020304" pitchFamily="18" charset="0"/>
              </a:rPr>
              <a:t>Subject (human) focused</a:t>
            </a:r>
          </a:p>
          <a:p>
            <a:pPr>
              <a:spcBef>
                <a:spcPts val="600"/>
              </a:spcBef>
              <a:buClr>
                <a:srgbClr val="C00000"/>
              </a:buClr>
            </a:pPr>
            <a:r>
              <a:rPr lang="en-US" altLang="zh-CN" sz="2800" dirty="0">
                <a:cs typeface="Times New Roman" panose="02020603050405020304" pitchFamily="18" charset="0"/>
              </a:rPr>
              <a:t>Action and object focused</a:t>
            </a:r>
          </a:p>
          <a:p>
            <a:pPr>
              <a:spcBef>
                <a:spcPts val="600"/>
              </a:spcBef>
              <a:buClr>
                <a:srgbClr val="C00000"/>
              </a:buClr>
            </a:pPr>
            <a:r>
              <a:rPr lang="en-US" altLang="zh-CN" sz="2800" dirty="0">
                <a:cs typeface="Times New Roman" panose="02020603050405020304" pitchFamily="18" charset="0"/>
              </a:rPr>
              <a:t>SVO methods for open domain videos</a:t>
            </a:r>
          </a:p>
          <a:p>
            <a:endParaRPr lang="zh-CN" altLang="en-US" dirty="0"/>
          </a:p>
        </p:txBody>
      </p:sp>
      <p:grpSp>
        <p:nvGrpSpPr>
          <p:cNvPr id="4" name="组合 3"/>
          <p:cNvGrpSpPr/>
          <p:nvPr/>
        </p:nvGrpSpPr>
        <p:grpSpPr>
          <a:xfrm>
            <a:off x="107504" y="1392960"/>
            <a:ext cx="9048506" cy="5309740"/>
            <a:chOff x="61703" y="1612288"/>
            <a:chExt cx="8835527" cy="4829400"/>
          </a:xfrm>
        </p:grpSpPr>
        <p:sp>
          <p:nvSpPr>
            <p:cNvPr id="5" name="右箭头 4"/>
            <p:cNvSpPr/>
            <p:nvPr/>
          </p:nvSpPr>
          <p:spPr>
            <a:xfrm>
              <a:off x="258650" y="4206031"/>
              <a:ext cx="8638580" cy="872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    </a:t>
              </a:r>
              <a:r>
                <a:rPr lang="en-US" altLang="zh-CN" b="1" dirty="0"/>
                <a:t>2002         2004        2008           2011              2012                          2013                     2014          </a:t>
              </a:r>
              <a:endParaRPr lang="zh-CN" altLang="en-US" b="1" dirty="0"/>
            </a:p>
          </p:txBody>
        </p:sp>
        <p:sp>
          <p:nvSpPr>
            <p:cNvPr id="6" name="矩形 5"/>
            <p:cNvSpPr/>
            <p:nvPr/>
          </p:nvSpPr>
          <p:spPr>
            <a:xfrm>
              <a:off x="326378" y="3122102"/>
              <a:ext cx="1769583" cy="856992"/>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[Hakeem et al. AAAI]</a:t>
              </a:r>
            </a:p>
            <a:p>
              <a:pPr algn="ctr"/>
              <a:r>
                <a:rPr lang="en-US" altLang="zh-CN" sz="1400" dirty="0">
                  <a:solidFill>
                    <a:schemeClr val="tx1"/>
                  </a:solidFill>
                </a:rPr>
                <a:t>Multiple persons, </a:t>
              </a:r>
              <a:r>
                <a:rPr lang="en-US" altLang="zh-CN" sz="1400" dirty="0" err="1">
                  <a:solidFill>
                    <a:schemeClr val="tx1"/>
                  </a:solidFill>
                </a:rPr>
                <a:t>CaseE</a:t>
              </a:r>
              <a:r>
                <a:rPr lang="en-US" altLang="zh-CN" sz="1400" dirty="0">
                  <a:solidFill>
                    <a:schemeClr val="tx1"/>
                  </a:solidFill>
                </a:rPr>
                <a:t>, causal relation</a:t>
              </a:r>
              <a:endParaRPr lang="zh-CN" altLang="en-US" sz="1400" dirty="0">
                <a:solidFill>
                  <a:schemeClr val="tx1"/>
                </a:solidFill>
              </a:endParaRPr>
            </a:p>
          </p:txBody>
        </p:sp>
        <p:cxnSp>
          <p:nvCxnSpPr>
            <p:cNvPr id="7" name="直接箭头连接符 6"/>
            <p:cNvCxnSpPr/>
            <p:nvPr/>
          </p:nvCxnSpPr>
          <p:spPr>
            <a:xfrm flipV="1">
              <a:off x="717452" y="4877815"/>
              <a:ext cx="0" cy="4042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600112" y="4890930"/>
              <a:ext cx="0" cy="404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1703" y="5295218"/>
              <a:ext cx="1239398" cy="88340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[Kojima et al. IJCV]</a:t>
              </a:r>
            </a:p>
            <a:p>
              <a:pPr algn="ctr"/>
              <a:r>
                <a:rPr lang="en-US" altLang="zh-CN" sz="1400" dirty="0">
                  <a:solidFill>
                    <a:schemeClr val="tx1"/>
                  </a:solidFill>
                </a:rPr>
                <a:t>One person-one action </a:t>
              </a:r>
              <a:endParaRPr lang="zh-CN" altLang="en-US" sz="1400" dirty="0"/>
            </a:p>
          </p:txBody>
        </p:sp>
        <p:sp>
          <p:nvSpPr>
            <p:cNvPr id="10" name="矩形 9"/>
            <p:cNvSpPr/>
            <p:nvPr/>
          </p:nvSpPr>
          <p:spPr>
            <a:xfrm>
              <a:off x="1441886" y="5266270"/>
              <a:ext cx="1641414" cy="995384"/>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[Lee et al. CVPRW]</a:t>
              </a:r>
            </a:p>
            <a:p>
              <a:pPr algn="ctr"/>
              <a:r>
                <a:rPr lang="en-US" altLang="zh-CN" sz="1400" dirty="0">
                  <a:solidFill>
                    <a:schemeClr val="tx1"/>
                  </a:solidFill>
                </a:rPr>
                <a:t>Visual content annotations, </a:t>
              </a:r>
            </a:p>
            <a:p>
              <a:pPr algn="ctr"/>
              <a:r>
                <a:rPr lang="en-US" altLang="zh-CN" sz="1400" dirty="0">
                  <a:solidFill>
                    <a:schemeClr val="tx1"/>
                  </a:solidFill>
                </a:rPr>
                <a:t>&gt; 400 objects</a:t>
              </a:r>
              <a:endParaRPr lang="zh-CN" altLang="en-US" sz="1400" dirty="0">
                <a:solidFill>
                  <a:schemeClr val="tx1"/>
                </a:solidFill>
              </a:endParaRPr>
            </a:p>
          </p:txBody>
        </p:sp>
        <p:sp>
          <p:nvSpPr>
            <p:cNvPr id="11" name="矩形 10"/>
            <p:cNvSpPr/>
            <p:nvPr/>
          </p:nvSpPr>
          <p:spPr>
            <a:xfrm>
              <a:off x="2252328" y="3129916"/>
              <a:ext cx="1833265" cy="863982"/>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[Khan et al. ICCVW]</a:t>
              </a:r>
            </a:p>
            <a:p>
              <a:pPr algn="ctr"/>
              <a:r>
                <a:rPr lang="en-US" altLang="zh-CN" sz="1400" dirty="0">
                  <a:solidFill>
                    <a:schemeClr val="tx1"/>
                  </a:solidFill>
                </a:rPr>
                <a:t>Human-object interaction, 5 action, emotions</a:t>
              </a:r>
              <a:endParaRPr lang="zh-CN" altLang="en-US" sz="1400" dirty="0">
                <a:solidFill>
                  <a:schemeClr val="tx1"/>
                </a:solidFill>
              </a:endParaRPr>
            </a:p>
          </p:txBody>
        </p:sp>
        <p:sp>
          <p:nvSpPr>
            <p:cNvPr id="12" name="矩形 11"/>
            <p:cNvSpPr/>
            <p:nvPr/>
          </p:nvSpPr>
          <p:spPr>
            <a:xfrm>
              <a:off x="3218370" y="5251565"/>
              <a:ext cx="1852561" cy="1007645"/>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t>
              </a:r>
              <a:r>
                <a:rPr lang="en-US" altLang="zh-CN" sz="1400" dirty="0" err="1">
                  <a:solidFill>
                    <a:schemeClr val="tx1"/>
                  </a:solidFill>
                </a:rPr>
                <a:t>Barbu</a:t>
              </a:r>
              <a:r>
                <a:rPr lang="en-US" altLang="zh-CN" sz="1400" dirty="0">
                  <a:solidFill>
                    <a:schemeClr val="tx1"/>
                  </a:solidFill>
                </a:rPr>
                <a:t> et al. </a:t>
              </a:r>
              <a:r>
                <a:rPr lang="en-US" altLang="zh-CN" sz="1400" dirty="0" err="1">
                  <a:solidFill>
                    <a:schemeClr val="tx1"/>
                  </a:solidFill>
                </a:rPr>
                <a:t>arXiv</a:t>
              </a:r>
              <a:r>
                <a:rPr lang="en-US" altLang="zh-CN" sz="1400" dirty="0">
                  <a:solidFill>
                    <a:schemeClr val="tx1"/>
                  </a:solidFill>
                </a:rPr>
                <a:t>]</a:t>
              </a:r>
            </a:p>
            <a:p>
              <a:pPr algn="ctr"/>
              <a:r>
                <a:rPr lang="en-US" altLang="zh-CN" sz="1400" dirty="0">
                  <a:solidFill>
                    <a:schemeClr val="tx1"/>
                  </a:solidFill>
                </a:rPr>
                <a:t>Object tracking, </a:t>
              </a:r>
            </a:p>
            <a:p>
              <a:pPr algn="ctr"/>
              <a:r>
                <a:rPr lang="en-US" altLang="zh-CN" sz="1400" dirty="0">
                  <a:solidFill>
                    <a:schemeClr val="tx1"/>
                  </a:solidFill>
                </a:rPr>
                <a:t>70 object classes, </a:t>
              </a:r>
            </a:p>
            <a:p>
              <a:pPr algn="ctr"/>
              <a:r>
                <a:rPr lang="en-US" altLang="zh-CN" sz="1400" dirty="0">
                  <a:solidFill>
                    <a:schemeClr val="tx1"/>
                  </a:solidFill>
                </a:rPr>
                <a:t>48 actions, </a:t>
              </a:r>
            </a:p>
            <a:p>
              <a:pPr algn="ctr"/>
              <a:r>
                <a:rPr lang="en-US" altLang="zh-CN" sz="1400" dirty="0">
                  <a:solidFill>
                    <a:schemeClr val="tx1"/>
                  </a:solidFill>
                </a:rPr>
                <a:t>118 words vocab</a:t>
              </a:r>
              <a:endParaRPr lang="zh-CN" altLang="en-US" sz="1400" dirty="0">
                <a:solidFill>
                  <a:schemeClr val="tx1"/>
                </a:solidFill>
              </a:endParaRPr>
            </a:p>
          </p:txBody>
        </p:sp>
        <p:sp>
          <p:nvSpPr>
            <p:cNvPr id="13" name="矩形 12"/>
            <p:cNvSpPr/>
            <p:nvPr/>
          </p:nvSpPr>
          <p:spPr>
            <a:xfrm>
              <a:off x="5168721" y="5256138"/>
              <a:ext cx="1848520" cy="9984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t>
              </a:r>
              <a:r>
                <a:rPr lang="en-US" altLang="zh-CN" sz="1400" dirty="0" err="1">
                  <a:solidFill>
                    <a:schemeClr val="tx1"/>
                  </a:solidFill>
                </a:rPr>
                <a:t>Krishnamoorthy</a:t>
              </a:r>
              <a:r>
                <a:rPr lang="en-US" altLang="zh-CN" sz="1400" dirty="0">
                  <a:solidFill>
                    <a:schemeClr val="tx1"/>
                  </a:solidFill>
                </a:rPr>
                <a:t> et al. AAAI]</a:t>
              </a:r>
            </a:p>
            <a:p>
              <a:pPr algn="ctr"/>
              <a:r>
                <a:rPr lang="en-US" altLang="zh-CN" sz="1400" dirty="0">
                  <a:solidFill>
                    <a:schemeClr val="tx1"/>
                  </a:solidFill>
                </a:rPr>
                <a:t>Open domain videos,</a:t>
              </a:r>
            </a:p>
            <a:p>
              <a:pPr algn="ctr"/>
              <a:r>
                <a:rPr lang="en-US" altLang="zh-CN" sz="1400" dirty="0">
                  <a:solidFill>
                    <a:schemeClr val="tx1"/>
                  </a:solidFill>
                </a:rPr>
                <a:t>20 PASCAL objects,</a:t>
              </a:r>
            </a:p>
            <a:p>
              <a:pPr algn="ctr"/>
              <a:r>
                <a:rPr lang="en-US" altLang="zh-CN" sz="1400" dirty="0">
                  <a:solidFill>
                    <a:schemeClr val="tx1"/>
                  </a:solidFill>
                </a:rPr>
                <a:t>Web-text corpora</a:t>
              </a:r>
              <a:endParaRPr lang="zh-CN" altLang="en-US" sz="1400" dirty="0">
                <a:solidFill>
                  <a:schemeClr val="tx1"/>
                </a:solidFill>
              </a:endParaRPr>
            </a:p>
          </p:txBody>
        </p:sp>
        <p:sp>
          <p:nvSpPr>
            <p:cNvPr id="14" name="矩形 13"/>
            <p:cNvSpPr/>
            <p:nvPr/>
          </p:nvSpPr>
          <p:spPr>
            <a:xfrm>
              <a:off x="6373106" y="1612288"/>
              <a:ext cx="1598285" cy="1118939"/>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[Das et al. CVPR]</a:t>
              </a:r>
            </a:p>
            <a:p>
              <a:pPr algn="ctr"/>
              <a:r>
                <a:rPr lang="en-US" altLang="zh-CN" sz="1400" dirty="0">
                  <a:solidFill>
                    <a:schemeClr val="tx1"/>
                  </a:solidFill>
                </a:rPr>
                <a:t>Hybrid method, entities detection,</a:t>
              </a:r>
            </a:p>
            <a:p>
              <a:pPr algn="ctr"/>
              <a:r>
                <a:rPr lang="en-US" altLang="zh-CN" sz="1400" dirty="0">
                  <a:solidFill>
                    <a:schemeClr val="tx1"/>
                  </a:solidFill>
                </a:rPr>
                <a:t>Concept detection,</a:t>
              </a:r>
            </a:p>
            <a:p>
              <a:pPr algn="ctr"/>
              <a:r>
                <a:rPr lang="en-US" altLang="zh-CN" sz="1400" dirty="0">
                  <a:solidFill>
                    <a:schemeClr val="tx1"/>
                  </a:solidFill>
                </a:rPr>
                <a:t>High relevance</a:t>
              </a:r>
              <a:endParaRPr lang="zh-CN" altLang="en-US" sz="1400" dirty="0">
                <a:solidFill>
                  <a:schemeClr val="tx1"/>
                </a:solidFill>
              </a:endParaRPr>
            </a:p>
          </p:txBody>
        </p:sp>
        <p:sp>
          <p:nvSpPr>
            <p:cNvPr id="15" name="矩形 14"/>
            <p:cNvSpPr/>
            <p:nvPr/>
          </p:nvSpPr>
          <p:spPr>
            <a:xfrm>
              <a:off x="6748960" y="2890315"/>
              <a:ext cx="2021574" cy="110348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t>
              </a:r>
              <a:r>
                <a:rPr lang="en-US" altLang="zh-CN" sz="1400" dirty="0" err="1">
                  <a:solidFill>
                    <a:schemeClr val="tx1"/>
                  </a:solidFill>
                </a:rPr>
                <a:t>Guadarrama</a:t>
              </a:r>
              <a:r>
                <a:rPr lang="en-US" altLang="zh-CN" sz="1400" dirty="0">
                  <a:solidFill>
                    <a:schemeClr val="tx1"/>
                  </a:solidFill>
                </a:rPr>
                <a:t> et al. ICCV]</a:t>
              </a:r>
            </a:p>
            <a:p>
              <a:pPr algn="ctr"/>
              <a:r>
                <a:rPr lang="en-US" altLang="zh-CN" sz="1400" dirty="0">
                  <a:solidFill>
                    <a:schemeClr val="tx1"/>
                  </a:solidFill>
                </a:rPr>
                <a:t>Open domain videos,</a:t>
              </a:r>
            </a:p>
            <a:p>
              <a:pPr algn="ctr"/>
              <a:r>
                <a:rPr lang="en-US" altLang="zh-CN" sz="1400" dirty="0">
                  <a:solidFill>
                    <a:schemeClr val="tx1"/>
                  </a:solidFill>
                </a:rPr>
                <a:t>Language driven,</a:t>
              </a:r>
            </a:p>
            <a:p>
              <a:pPr algn="ctr"/>
              <a:r>
                <a:rPr lang="en-US" altLang="zh-CN" sz="1400" dirty="0">
                  <a:solidFill>
                    <a:schemeClr val="tx1"/>
                  </a:solidFill>
                </a:rPr>
                <a:t>Zero-shot verb recognition</a:t>
              </a:r>
              <a:r>
                <a:rPr lang="en-US" altLang="zh-CN" dirty="0"/>
                <a:t>.</a:t>
              </a:r>
              <a:endParaRPr lang="zh-CN" altLang="en-US" dirty="0"/>
            </a:p>
          </p:txBody>
        </p:sp>
        <p:sp>
          <p:nvSpPr>
            <p:cNvPr id="16" name="矩形 15"/>
            <p:cNvSpPr/>
            <p:nvPr/>
          </p:nvSpPr>
          <p:spPr>
            <a:xfrm>
              <a:off x="7115031" y="5252415"/>
              <a:ext cx="1782198" cy="1189273"/>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t>
              </a:r>
              <a:r>
                <a:rPr lang="en-US" altLang="zh-CN" sz="1400" dirty="0" err="1">
                  <a:solidFill>
                    <a:schemeClr val="tx1"/>
                  </a:solidFill>
                </a:rPr>
                <a:t>Thomoason</a:t>
              </a:r>
              <a:r>
                <a:rPr lang="en-US" altLang="zh-CN" sz="1400" dirty="0">
                  <a:solidFill>
                    <a:schemeClr val="tx1"/>
                  </a:solidFill>
                </a:rPr>
                <a:t> et al. COLING]</a:t>
              </a:r>
            </a:p>
            <a:p>
              <a:pPr algn="ctr"/>
              <a:r>
                <a:rPr lang="en-US" altLang="zh-CN" sz="1400" dirty="0">
                  <a:solidFill>
                    <a:schemeClr val="tx1"/>
                  </a:solidFill>
                </a:rPr>
                <a:t>Open domain videos,</a:t>
              </a:r>
            </a:p>
            <a:p>
              <a:pPr algn="ctr"/>
              <a:r>
                <a:rPr lang="en-US" altLang="zh-CN" sz="1400" dirty="0">
                  <a:solidFill>
                    <a:schemeClr val="tx1"/>
                  </a:solidFill>
                </a:rPr>
                <a:t>Added 12 scenes,</a:t>
              </a:r>
            </a:p>
            <a:p>
              <a:pPr algn="ctr"/>
              <a:r>
                <a:rPr lang="en-US" altLang="zh-CN" sz="1400" dirty="0">
                  <a:solidFill>
                    <a:schemeClr val="tx1"/>
                  </a:solidFill>
                </a:rPr>
                <a:t>Out of domain text corpora</a:t>
              </a:r>
              <a:endParaRPr lang="zh-CN" altLang="en-US" sz="1400" dirty="0">
                <a:solidFill>
                  <a:schemeClr val="tx1"/>
                </a:solidFill>
              </a:endParaRPr>
            </a:p>
          </p:txBody>
        </p:sp>
        <p:cxnSp>
          <p:nvCxnSpPr>
            <p:cNvPr id="17" name="直接箭头连接符 16"/>
            <p:cNvCxnSpPr/>
            <p:nvPr/>
          </p:nvCxnSpPr>
          <p:spPr>
            <a:xfrm flipH="1">
              <a:off x="1640799" y="4002366"/>
              <a:ext cx="1" cy="405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3751499" y="4000259"/>
              <a:ext cx="1" cy="405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41960" y="3122102"/>
              <a:ext cx="1979312" cy="840779"/>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[Hackman et al. ECCV]</a:t>
              </a:r>
            </a:p>
            <a:p>
              <a:pPr algn="ctr"/>
              <a:r>
                <a:rPr lang="en-US" altLang="zh-CN" sz="1400" dirty="0">
                  <a:solidFill>
                    <a:schemeClr val="tx1"/>
                  </a:solidFill>
                </a:rPr>
                <a:t>Human-human interaction, 48 actions</a:t>
              </a:r>
              <a:r>
                <a:rPr lang="en-US" altLang="zh-CN" dirty="0"/>
                <a:t>.</a:t>
              </a:r>
              <a:endParaRPr lang="zh-CN" altLang="en-US" dirty="0"/>
            </a:p>
          </p:txBody>
        </p:sp>
        <p:cxnSp>
          <p:nvCxnSpPr>
            <p:cNvPr id="20" name="直接箭头连接符 19"/>
            <p:cNvCxnSpPr/>
            <p:nvPr/>
          </p:nvCxnSpPr>
          <p:spPr>
            <a:xfrm flipH="1">
              <a:off x="4807341" y="3951543"/>
              <a:ext cx="2198" cy="4705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022701" y="4000259"/>
              <a:ext cx="0" cy="438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576553" y="2743708"/>
              <a:ext cx="18526" cy="16670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807341" y="4861982"/>
              <a:ext cx="0" cy="404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543318" y="4849774"/>
              <a:ext cx="0" cy="404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8229629" y="4847277"/>
              <a:ext cx="0" cy="404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3533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8229600" cy="1143000"/>
          </a:xfrm>
        </p:spPr>
        <p:txBody>
          <a:bodyPr>
            <a:normAutofit fontScale="90000"/>
          </a:bodyPr>
          <a:lstStyle/>
          <a:p>
            <a:r>
              <a:rPr lang="en-US" altLang="zh-CN" dirty="0"/>
              <a:t>SVOP (Subject, Verb, Object, Place)</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28800"/>
            <a:ext cx="6768752" cy="4408646"/>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752" y="2492896"/>
            <a:ext cx="2425825" cy="1841595"/>
          </a:xfrm>
          <a:prstGeom prst="rect">
            <a:avLst/>
          </a:prstGeom>
        </p:spPr>
      </p:pic>
    </p:spTree>
    <p:extLst>
      <p:ext uri="{BB962C8B-B14F-4D97-AF65-F5344CB8AC3E}">
        <p14:creationId xmlns:p14="http://schemas.microsoft.com/office/powerpoint/2010/main" val="3082489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229600" cy="1143000"/>
          </a:xfrm>
        </p:spPr>
        <p:txBody>
          <a:bodyPr>
            <a:normAutofit/>
          </a:bodyPr>
          <a:lstStyle/>
          <a:p>
            <a:r>
              <a:rPr lang="en-US" altLang="zh-CN" sz="4400" dirty="0"/>
              <a:t>Deep learning models</a:t>
            </a:r>
            <a:endParaRPr lang="zh-CN" altLang="en-US" sz="4400" dirty="0"/>
          </a:p>
        </p:txBody>
      </p:sp>
      <p:sp>
        <p:nvSpPr>
          <p:cNvPr id="3" name="内容占位符 2"/>
          <p:cNvSpPr>
            <a:spLocks noGrp="1"/>
          </p:cNvSpPr>
          <p:nvPr>
            <p:ph idx="1"/>
          </p:nvPr>
        </p:nvSpPr>
        <p:spPr>
          <a:xfrm>
            <a:off x="226368" y="1412776"/>
            <a:ext cx="8229600" cy="4389120"/>
          </a:xfrm>
        </p:spPr>
        <p:txBody>
          <a:bodyPr/>
          <a:lstStyle/>
          <a:p>
            <a:pPr>
              <a:spcBef>
                <a:spcPts val="600"/>
              </a:spcBef>
              <a:buClr>
                <a:srgbClr val="C00000"/>
              </a:buClr>
            </a:pPr>
            <a:r>
              <a:rPr lang="en-US" altLang="zh-CN" sz="2800" dirty="0">
                <a:cs typeface="Times New Roman" panose="02020603050405020304" pitchFamily="18" charset="0"/>
              </a:rPr>
              <a:t>Visual feature extraction</a:t>
            </a:r>
            <a:r>
              <a:rPr lang="zh-CN" altLang="en-US" sz="2800" dirty="0">
                <a:cs typeface="Times New Roman" panose="02020603050405020304" pitchFamily="18" charset="0"/>
              </a:rPr>
              <a:t> </a:t>
            </a:r>
            <a:r>
              <a:rPr lang="en-US" altLang="zh-CN" sz="2800" dirty="0">
                <a:cs typeface="Times New Roman" panose="02020603050405020304" pitchFamily="18" charset="0"/>
              </a:rPr>
              <a:t>—</a:t>
            </a:r>
            <a:r>
              <a:rPr lang="zh-CN" altLang="en-US" sz="2800" dirty="0">
                <a:cs typeface="Times New Roman" panose="02020603050405020304" pitchFamily="18" charset="0"/>
              </a:rPr>
              <a:t> </a:t>
            </a:r>
            <a:r>
              <a:rPr lang="en-US" altLang="zh-CN" sz="2800" dirty="0">
                <a:cs typeface="Times New Roman" panose="02020603050405020304" pitchFamily="18" charset="0"/>
              </a:rPr>
              <a:t>visual encoding stage</a:t>
            </a:r>
          </a:p>
          <a:p>
            <a:pPr>
              <a:spcBef>
                <a:spcPts val="600"/>
              </a:spcBef>
              <a:buClr>
                <a:srgbClr val="C00000"/>
              </a:buClr>
            </a:pPr>
            <a:r>
              <a:rPr lang="en-US" altLang="zh-CN" sz="2800" dirty="0">
                <a:cs typeface="Times New Roman" panose="02020603050405020304" pitchFamily="18" charset="0"/>
              </a:rPr>
              <a:t>Sentence generation —</a:t>
            </a:r>
            <a:r>
              <a:rPr lang="zh-CN" altLang="en-US" sz="2800" dirty="0">
                <a:cs typeface="Times New Roman" panose="02020603050405020304" pitchFamily="18" charset="0"/>
              </a:rPr>
              <a:t> </a:t>
            </a:r>
            <a:r>
              <a:rPr lang="en-US" altLang="zh-CN" sz="2800" dirty="0">
                <a:cs typeface="Times New Roman" panose="02020603050405020304" pitchFamily="18" charset="0"/>
              </a:rPr>
              <a:t>decoding stage</a:t>
            </a:r>
          </a:p>
          <a:p>
            <a:endParaRPr lang="zh-CN" altLang="en-US" dirty="0"/>
          </a:p>
        </p:txBody>
      </p:sp>
      <p:pic>
        <p:nvPicPr>
          <p:cNvPr id="4" name="图片 3"/>
          <p:cNvPicPr>
            <a:picLocks noChangeAspect="1"/>
          </p:cNvPicPr>
          <p:nvPr/>
        </p:nvPicPr>
        <p:blipFill>
          <a:blip r:embed="rId2"/>
          <a:stretch>
            <a:fillRect/>
          </a:stretch>
        </p:blipFill>
        <p:spPr>
          <a:xfrm>
            <a:off x="32608" y="2602443"/>
            <a:ext cx="8932734" cy="3490853"/>
          </a:xfrm>
          <a:prstGeom prst="rect">
            <a:avLst/>
          </a:prstGeom>
        </p:spPr>
      </p:pic>
    </p:spTree>
    <p:extLst>
      <p:ext uri="{BB962C8B-B14F-4D97-AF65-F5344CB8AC3E}">
        <p14:creationId xmlns:p14="http://schemas.microsoft.com/office/powerpoint/2010/main" val="259280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976548"/>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CNN+RNN</a:t>
            </a:r>
            <a:endParaRPr lang="zh-CN" altLang="en-US" dirty="0">
              <a:solidFill>
                <a:schemeClr val="tx2"/>
              </a:solidFill>
            </a:endParaRPr>
          </a:p>
        </p:txBody>
      </p:sp>
      <p:sp>
        <p:nvSpPr>
          <p:cNvPr id="5" name="副标题 2"/>
          <p:cNvSpPr txBox="1">
            <a:spLocks/>
          </p:cNvSpPr>
          <p:nvPr/>
        </p:nvSpPr>
        <p:spPr>
          <a:xfrm>
            <a:off x="655093" y="2161416"/>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33619" y="1704218"/>
            <a:ext cx="8935318" cy="46771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Convolution architectures for visual encoding</a:t>
            </a:r>
          </a:p>
          <a:p>
            <a:pPr>
              <a:spcBef>
                <a:spcPts val="450"/>
              </a:spcBef>
              <a:buClr>
                <a:srgbClr val="C00000"/>
              </a:buClr>
            </a:pPr>
            <a:r>
              <a:rPr lang="en-US" altLang="zh-CN" sz="2700" dirty="0">
                <a:cs typeface="Times New Roman" panose="02020603050405020304" pitchFamily="18" charset="0"/>
              </a:rPr>
              <a:t>Recurrent structures for decoding</a:t>
            </a:r>
          </a:p>
          <a:p>
            <a:pPr>
              <a:spcBef>
                <a:spcPts val="450"/>
              </a:spcBef>
              <a:buClr>
                <a:srgbClr val="C00000"/>
              </a:buClr>
            </a:pPr>
            <a:r>
              <a:rPr lang="en-US" altLang="zh-CN" sz="2700" dirty="0">
                <a:cs typeface="Times New Roman" panose="02020603050405020304" pitchFamily="18" charset="0"/>
              </a:rPr>
              <a:t>2D-CNN+RNN</a:t>
            </a:r>
          </a:p>
          <a:p>
            <a:pPr marL="405000" algn="just">
              <a:spcBef>
                <a:spcPts val="450"/>
              </a:spcBef>
              <a:buClr>
                <a:srgbClr val="C00000"/>
              </a:buClr>
              <a:buFont typeface="Wingdings" panose="05000000000000000000" pitchFamily="2" charset="2"/>
              <a:buChar char="Ø"/>
            </a:pPr>
            <a:r>
              <a:rPr lang="en-US" altLang="zh-CN" sz="1500" dirty="0">
                <a:cs typeface="Times New Roman" panose="02020603050405020304" pitchFamily="18" charset="0"/>
              </a:rPr>
              <a:t> </a:t>
            </a:r>
            <a:r>
              <a:rPr lang="en-US" altLang="zh-CN" sz="1950" dirty="0" err="1">
                <a:cs typeface="Times New Roman" panose="02020603050405020304" pitchFamily="18" charset="0"/>
              </a:rPr>
              <a:t>Venugopalan</a:t>
            </a:r>
            <a:r>
              <a:rPr lang="en-US" altLang="zh-CN" sz="1950" dirty="0">
                <a:cs typeface="Times New Roman" panose="02020603050405020304" pitchFamily="18" charset="0"/>
              </a:rPr>
              <a:t> et al., Translating Videos to Natural Language Using Deep Recurrent Neural Networks, HLT-NAACL, 2015.</a:t>
            </a:r>
          </a:p>
          <a:p>
            <a:pPr algn="just">
              <a:spcBef>
                <a:spcPts val="450"/>
              </a:spcBef>
              <a:buClr>
                <a:srgbClr val="C00000"/>
              </a:buClr>
            </a:pPr>
            <a:r>
              <a:rPr lang="en-US" altLang="zh-CN" sz="2700" dirty="0">
                <a:cs typeface="Times New Roman" panose="02020603050405020304" pitchFamily="18" charset="0"/>
              </a:rPr>
              <a:t>3D-CNN+LSTM</a:t>
            </a:r>
          </a:p>
          <a:p>
            <a:pPr marL="405000" algn="just">
              <a:spcBef>
                <a:spcPts val="450"/>
              </a:spcBef>
              <a:buClr>
                <a:srgbClr val="C00000"/>
              </a:buClr>
              <a:buFont typeface="Wingdings" panose="05000000000000000000" pitchFamily="2" charset="2"/>
              <a:buChar char="Ø"/>
            </a:pPr>
            <a:r>
              <a:rPr lang="en-US" altLang="zh-CN" sz="1950" dirty="0">
                <a:cs typeface="Times New Roman" panose="02020603050405020304" pitchFamily="18" charset="0"/>
              </a:rPr>
              <a:t>  Yao et al.,</a:t>
            </a:r>
            <a:r>
              <a:rPr lang="en-US" altLang="zh-CN" sz="1950" dirty="0"/>
              <a:t> </a:t>
            </a:r>
            <a:r>
              <a:rPr lang="en-US" altLang="zh-CN" sz="1950" i="1" dirty="0"/>
              <a:t>Describing videos by exploiting temporal structure</a:t>
            </a:r>
            <a:r>
              <a:rPr lang="en-US" altLang="zh-CN" sz="1950" dirty="0">
                <a:cs typeface="Times New Roman" panose="02020603050405020304" pitchFamily="18" charset="0"/>
              </a:rPr>
              <a:t>, ICCV, 2015.</a:t>
            </a:r>
          </a:p>
          <a:p>
            <a:pPr marL="405000" algn="just">
              <a:spcBef>
                <a:spcPts val="450"/>
              </a:spcBef>
              <a:buClr>
                <a:srgbClr val="C00000"/>
              </a:buClr>
              <a:buFont typeface="Wingdings" panose="05000000000000000000" pitchFamily="2" charset="2"/>
              <a:buChar char="Ø"/>
            </a:pPr>
            <a:r>
              <a:rPr lang="en-US" altLang="zh-CN" sz="1950" dirty="0">
                <a:cs typeface="Times New Roman" panose="02020603050405020304" pitchFamily="18" charset="0"/>
              </a:rPr>
              <a:t>  Song et al., </a:t>
            </a:r>
            <a:r>
              <a:rPr lang="en-US" altLang="zh-CN" sz="1950" i="1" dirty="0"/>
              <a:t>Hierarchical LSTM with adjusted temporal attention for video captioning</a:t>
            </a:r>
            <a:r>
              <a:rPr lang="en-US" altLang="zh-CN" sz="1950" dirty="0"/>
              <a:t>, IJCAI, 2017.</a:t>
            </a:r>
            <a:endParaRPr lang="en-US" altLang="zh-CN" sz="1950" dirty="0">
              <a:cs typeface="Times New Roman" panose="02020603050405020304" pitchFamily="18" charset="0"/>
            </a:endParaRPr>
          </a:p>
          <a:p>
            <a:pPr marL="0" indent="0">
              <a:spcBef>
                <a:spcPts val="450"/>
              </a:spcBef>
              <a:buClr>
                <a:srgbClr val="C00000"/>
              </a:buClr>
              <a:buNone/>
            </a:pPr>
            <a:endParaRPr lang="en-US" altLang="zh-CN" sz="2700" dirty="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3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58420" y="826072"/>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3D-CNN+RNN</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33619" y="1548474"/>
            <a:ext cx="8908781" cy="16333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400" dirty="0"/>
              <a:t>a spatial temporal 3D-CNN representation </a:t>
            </a:r>
          </a:p>
          <a:p>
            <a:pPr marL="0" indent="0">
              <a:spcBef>
                <a:spcPts val="450"/>
              </a:spcBef>
              <a:buClr>
                <a:srgbClr val="C00000"/>
              </a:buClr>
              <a:buNone/>
            </a:pPr>
            <a:r>
              <a:rPr lang="en-US" altLang="zh-CN" sz="2400" dirty="0"/>
              <a:t>  —</a:t>
            </a:r>
            <a:r>
              <a:rPr lang="zh-CN" altLang="en-US" sz="2400" dirty="0"/>
              <a:t> </a:t>
            </a:r>
            <a:r>
              <a:rPr lang="en-US" altLang="zh-CN" sz="2400" dirty="0"/>
              <a:t>capture short temporal dynamics</a:t>
            </a:r>
            <a:r>
              <a:rPr lang="zh-CN" altLang="en-US" sz="2400" dirty="0"/>
              <a:t> </a:t>
            </a:r>
            <a:r>
              <a:rPr lang="en-US" altLang="zh-CN" sz="2400" dirty="0"/>
              <a:t>(local structure)</a:t>
            </a:r>
          </a:p>
          <a:p>
            <a:pPr>
              <a:spcBef>
                <a:spcPts val="450"/>
              </a:spcBef>
              <a:buClr>
                <a:srgbClr val="C00000"/>
              </a:buClr>
            </a:pPr>
            <a:r>
              <a:rPr lang="en-US" altLang="zh-CN" sz="2400" dirty="0"/>
              <a:t>a temporal attention mechanism</a:t>
            </a:r>
          </a:p>
          <a:p>
            <a:pPr marL="0" indent="0">
              <a:spcBef>
                <a:spcPts val="450"/>
              </a:spcBef>
              <a:buClr>
                <a:srgbClr val="C00000"/>
              </a:buClr>
              <a:buNone/>
            </a:pPr>
            <a:r>
              <a:rPr lang="en-US" altLang="zh-CN" sz="2400" dirty="0"/>
              <a:t>  —</a:t>
            </a:r>
            <a:r>
              <a:rPr lang="zh-CN" altLang="en-US" sz="2400" dirty="0"/>
              <a:t> </a:t>
            </a:r>
            <a:r>
              <a:rPr lang="en-US" altLang="zh-CN" sz="2400" dirty="0"/>
              <a:t>select the most relevant temporal segments (global structure)</a:t>
            </a:r>
            <a:endParaRPr lang="en-US" altLang="zh-CN" sz="24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1023" y="3192073"/>
            <a:ext cx="5343065" cy="2606640"/>
          </a:xfrm>
          <a:prstGeom prst="rect">
            <a:avLst/>
          </a:prstGeom>
        </p:spPr>
      </p:pic>
      <p:pic>
        <p:nvPicPr>
          <p:cNvPr id="7" name="图片 6"/>
          <p:cNvPicPr>
            <a:picLocks noChangeAspect="1"/>
          </p:cNvPicPr>
          <p:nvPr/>
        </p:nvPicPr>
        <p:blipFill>
          <a:blip r:embed="rId3"/>
          <a:stretch>
            <a:fillRect/>
          </a:stretch>
        </p:blipFill>
        <p:spPr>
          <a:xfrm>
            <a:off x="5473991" y="3182064"/>
            <a:ext cx="3455814" cy="2482691"/>
          </a:xfrm>
          <a:prstGeom prst="rect">
            <a:avLst/>
          </a:prstGeom>
        </p:spPr>
      </p:pic>
      <p:sp>
        <p:nvSpPr>
          <p:cNvPr id="8" name="副标题 2"/>
          <p:cNvSpPr txBox="1">
            <a:spLocks/>
          </p:cNvSpPr>
          <p:nvPr/>
        </p:nvSpPr>
        <p:spPr>
          <a:xfrm>
            <a:off x="126866" y="6127093"/>
            <a:ext cx="8908781" cy="49212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50"/>
              </a:spcBef>
              <a:buClr>
                <a:srgbClr val="C00000"/>
              </a:buClr>
              <a:buNone/>
            </a:pPr>
            <a:r>
              <a:rPr lang="en-US" altLang="zh-CN" sz="1500" dirty="0"/>
              <a:t>Li Yao, </a:t>
            </a:r>
            <a:r>
              <a:rPr lang="en-US" altLang="zh-CN" sz="1500" dirty="0" err="1"/>
              <a:t>Atousa</a:t>
            </a:r>
            <a:r>
              <a:rPr lang="en-US" altLang="zh-CN" sz="1500" dirty="0"/>
              <a:t> </a:t>
            </a:r>
            <a:r>
              <a:rPr lang="en-US" altLang="zh-CN" sz="1500" dirty="0" err="1"/>
              <a:t>Torabi</a:t>
            </a:r>
            <a:r>
              <a:rPr lang="en-US" altLang="zh-CN" sz="1500" dirty="0"/>
              <a:t>, </a:t>
            </a:r>
            <a:r>
              <a:rPr lang="en-US" altLang="zh-CN" sz="1500" dirty="0" err="1"/>
              <a:t>Kyunghyun</a:t>
            </a:r>
            <a:r>
              <a:rPr lang="en-US" altLang="zh-CN" sz="1500" dirty="0"/>
              <a:t> Cho, Nicolas </a:t>
            </a:r>
            <a:r>
              <a:rPr lang="en-US" altLang="zh-CN" sz="1500" dirty="0" err="1"/>
              <a:t>Ballas</a:t>
            </a:r>
            <a:r>
              <a:rPr lang="en-US" altLang="zh-CN" sz="1500" dirty="0"/>
              <a:t>, Christopher J. Pal, Hugo </a:t>
            </a:r>
            <a:r>
              <a:rPr lang="en-US" altLang="zh-CN" sz="1500" dirty="0" err="1"/>
              <a:t>Larochelle</a:t>
            </a:r>
            <a:r>
              <a:rPr lang="en-US" altLang="zh-CN" sz="1500" dirty="0"/>
              <a:t>, and Aaron C. </a:t>
            </a:r>
            <a:r>
              <a:rPr lang="en-US" altLang="zh-CN" sz="1500" dirty="0" err="1"/>
              <a:t>Courville</a:t>
            </a:r>
            <a:r>
              <a:rPr lang="en-US" altLang="zh-CN" sz="1500" dirty="0"/>
              <a:t>. Describing videos by exploiting temporal structure. In ICCV, pages 4507–4515, 2015.</a:t>
            </a:r>
            <a:endParaRPr lang="zh-CN" altLang="zh-CN" sz="1500" dirty="0"/>
          </a:p>
        </p:txBody>
      </p:sp>
    </p:spTree>
    <p:extLst>
      <p:ext uri="{BB962C8B-B14F-4D97-AF65-F5344CB8AC3E}">
        <p14:creationId xmlns:p14="http://schemas.microsoft.com/office/powerpoint/2010/main" val="355401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976548"/>
            <a:ext cx="8482468" cy="672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RNN+RNN (sequence-to-sequence) </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33619" y="1704219"/>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 Recurrent structures for both encoding and decoding</a:t>
            </a:r>
          </a:p>
          <a:p>
            <a:pPr marL="662175" indent="-428625">
              <a:spcBef>
                <a:spcPts val="450"/>
              </a:spcBef>
              <a:buClr>
                <a:srgbClr val="C00000"/>
              </a:buClr>
              <a:buFont typeface="Wingdings" panose="05000000000000000000" pitchFamily="2" charset="2"/>
              <a:buChar char="Ø"/>
            </a:pPr>
            <a:r>
              <a:rPr lang="en-US" altLang="zh-CN" sz="2400" dirty="0" err="1"/>
              <a:t>Venugopalan</a:t>
            </a:r>
            <a:r>
              <a:rPr lang="en-US" altLang="zh-CN" sz="2400" dirty="0"/>
              <a:t> et al., </a:t>
            </a:r>
            <a:r>
              <a:rPr lang="en-US" altLang="zh-CN" sz="2400" i="1" dirty="0"/>
              <a:t>Sequence to Sequence - Video to Text</a:t>
            </a:r>
            <a:r>
              <a:rPr lang="en-US" altLang="zh-CN" sz="2400" dirty="0"/>
              <a:t>, ICCV, 2015.</a:t>
            </a:r>
          </a:p>
          <a:p>
            <a:pPr marL="662175" indent="-428625">
              <a:spcBef>
                <a:spcPts val="450"/>
              </a:spcBef>
              <a:buClr>
                <a:srgbClr val="C00000"/>
              </a:buClr>
              <a:buFont typeface="Wingdings" panose="05000000000000000000" pitchFamily="2" charset="2"/>
              <a:buChar char="Ø"/>
            </a:pPr>
            <a:r>
              <a:rPr lang="en-US" altLang="zh-CN" sz="2400" dirty="0"/>
              <a:t>Donahue et al., </a:t>
            </a:r>
            <a:r>
              <a:rPr lang="en-US" altLang="zh-CN" sz="2400" i="1" dirty="0"/>
              <a:t>Long-term recurrent convolutional networks for visual recognition and description</a:t>
            </a:r>
            <a:r>
              <a:rPr lang="en-US" altLang="zh-CN" sz="2400" dirty="0"/>
              <a:t>, CVPR, 2015</a:t>
            </a:r>
            <a:r>
              <a:rPr lang="en-US" altLang="zh-CN" sz="2400" dirty="0">
                <a:latin typeface="Times New Roman" panose="02020603050405020304" pitchFamily="18" charset="0"/>
                <a:cs typeface="Times New Roman" panose="02020603050405020304" pitchFamily="18" charset="0"/>
              </a:rPr>
              <a:t>.</a:t>
            </a:r>
          </a:p>
          <a:p>
            <a:pPr marL="662175" indent="-428625">
              <a:spcBef>
                <a:spcPts val="450"/>
              </a:spcBef>
              <a:buClr>
                <a:srgbClr val="C00000"/>
              </a:buClr>
              <a:buFont typeface="Wingdings" panose="05000000000000000000" pitchFamily="2" charset="2"/>
              <a:buChar char="Ø"/>
            </a:pPr>
            <a:r>
              <a:rPr lang="en-US" altLang="zh-CN" sz="2400" dirty="0" err="1">
                <a:cs typeface="Times New Roman" panose="02020603050405020304" pitchFamily="18" charset="0"/>
              </a:rPr>
              <a:t>Baraldi</a:t>
            </a:r>
            <a:r>
              <a:rPr lang="en-US" altLang="zh-CN" sz="2400" dirty="0">
                <a:cs typeface="Times New Roman" panose="02020603050405020304" pitchFamily="18" charset="0"/>
              </a:rPr>
              <a:t> et al., </a:t>
            </a:r>
            <a:r>
              <a:rPr lang="en-US" altLang="zh-CN" sz="2400" i="1" dirty="0">
                <a:cs typeface="Times New Roman" panose="02020603050405020304" pitchFamily="18" charset="0"/>
              </a:rPr>
              <a:t>Hierarchical Boundary-Aware Neural Encoder for Video Captioning</a:t>
            </a:r>
            <a:r>
              <a:rPr lang="en-US" altLang="zh-CN" sz="2400" dirty="0">
                <a:cs typeface="Times New Roman" panose="02020603050405020304" pitchFamily="18" charset="0"/>
              </a:rPr>
              <a:t>, CVPR, 2017. </a:t>
            </a:r>
            <a:endParaRPr lang="en-US" altLang="zh-CN" sz="2700" dirty="0">
              <a:cs typeface="Times New Roman" panose="02020603050405020304" pitchFamily="18" charset="0"/>
            </a:endParaRPr>
          </a:p>
          <a:p>
            <a:pPr marL="662175" indent="-428625">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Wang et al., </a:t>
            </a:r>
            <a:r>
              <a:rPr lang="en-US" altLang="zh-CN" sz="2400" i="1" dirty="0"/>
              <a:t>Reconstruction network for video captioning, </a:t>
            </a:r>
            <a:r>
              <a:rPr lang="en-US" altLang="zh-CN" sz="2400" dirty="0"/>
              <a:t>CVPR, 2018. </a:t>
            </a:r>
            <a:endParaRPr lang="en-US" altLang="zh-CN" sz="2400" dirty="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312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59" y="908720"/>
            <a:ext cx="8859141" cy="5400600"/>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00498" y="580564"/>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RNN-RNN</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200498" y="1253318"/>
            <a:ext cx="8708284" cy="1455602"/>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450"/>
              </a:spcBef>
              <a:buClr>
                <a:srgbClr val="C00000"/>
              </a:buClr>
            </a:pPr>
            <a:r>
              <a:rPr lang="en-US" altLang="zh-CN" sz="2700" dirty="0">
                <a:cs typeface="Times New Roman" panose="02020603050405020304" pitchFamily="18" charset="0"/>
              </a:rPr>
              <a:t>A stacked LSTM first encodes the frames one by one, then generates sentence word by word</a:t>
            </a:r>
          </a:p>
          <a:p>
            <a:pPr algn="just">
              <a:spcBef>
                <a:spcPts val="450"/>
              </a:spcBef>
              <a:buClr>
                <a:srgbClr val="C00000"/>
              </a:buClr>
            </a:pPr>
            <a:r>
              <a:rPr lang="en-US" altLang="zh-CN" sz="2700" dirty="0">
                <a:cs typeface="Times New Roman" panose="02020603050405020304" pitchFamily="18" charset="0"/>
              </a:rPr>
              <a:t>Handle variable number of input frames</a:t>
            </a:r>
          </a:p>
          <a:p>
            <a:pPr algn="just">
              <a:spcBef>
                <a:spcPts val="450"/>
              </a:spcBef>
              <a:buClr>
                <a:srgbClr val="C00000"/>
              </a:buClr>
            </a:pPr>
            <a:r>
              <a:rPr lang="en-US" altLang="zh-CN" sz="2700" dirty="0">
                <a:cs typeface="Times New Roman" panose="02020603050405020304" pitchFamily="18" charset="0"/>
              </a:rPr>
              <a:t>Learn temporal structure of the video</a:t>
            </a: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00498" y="2732998"/>
            <a:ext cx="5667646" cy="4086083"/>
          </a:xfrm>
          <a:prstGeom prst="rect">
            <a:avLst/>
          </a:prstGeom>
        </p:spPr>
      </p:pic>
      <p:sp>
        <p:nvSpPr>
          <p:cNvPr id="7" name="副标题 2"/>
          <p:cNvSpPr txBox="1">
            <a:spLocks/>
          </p:cNvSpPr>
          <p:nvPr/>
        </p:nvSpPr>
        <p:spPr>
          <a:xfrm>
            <a:off x="6028462" y="4437112"/>
            <a:ext cx="2880320" cy="187220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50"/>
              </a:spcBef>
              <a:buClr>
                <a:srgbClr val="C00000"/>
              </a:buClr>
              <a:buNone/>
            </a:pPr>
            <a:r>
              <a:rPr lang="en-US" altLang="zh-CN" sz="1800" dirty="0" err="1">
                <a:cs typeface="Times New Roman" panose="02020603050405020304" pitchFamily="18" charset="0"/>
              </a:rPr>
              <a:t>Subhashini</a:t>
            </a:r>
            <a:r>
              <a:rPr lang="en-US" altLang="zh-CN" sz="1800" dirty="0">
                <a:cs typeface="Times New Roman" panose="02020603050405020304" pitchFamily="18" charset="0"/>
              </a:rPr>
              <a:t> </a:t>
            </a:r>
            <a:r>
              <a:rPr lang="en-US" altLang="zh-CN" sz="1800" dirty="0" err="1">
                <a:cs typeface="Times New Roman" panose="02020603050405020304" pitchFamily="18" charset="0"/>
              </a:rPr>
              <a:t>Venugopalan</a:t>
            </a:r>
            <a:r>
              <a:rPr lang="en-US" altLang="zh-CN" sz="1800" dirty="0">
                <a:cs typeface="Times New Roman" panose="02020603050405020304" pitchFamily="18" charset="0"/>
              </a:rPr>
              <a:t>, Marcus </a:t>
            </a:r>
            <a:r>
              <a:rPr lang="en-US" altLang="zh-CN" sz="1800" dirty="0" err="1">
                <a:cs typeface="Times New Roman" panose="02020603050405020304" pitchFamily="18" charset="0"/>
              </a:rPr>
              <a:t>Rohrbach</a:t>
            </a:r>
            <a:r>
              <a:rPr lang="en-US" altLang="zh-CN" sz="1800" dirty="0">
                <a:cs typeface="Times New Roman" panose="02020603050405020304" pitchFamily="18" charset="0"/>
              </a:rPr>
              <a:t>, Jeffrey Donahue, Raymond J. Mooney, Trevor Darrell, Kate </a:t>
            </a:r>
            <a:r>
              <a:rPr lang="en-US" altLang="zh-CN" sz="1800" dirty="0" err="1">
                <a:cs typeface="Times New Roman" panose="02020603050405020304" pitchFamily="18" charset="0"/>
              </a:rPr>
              <a:t>Saenko</a:t>
            </a:r>
            <a:r>
              <a:rPr lang="en-US" altLang="zh-CN" sz="1800" dirty="0">
                <a:cs typeface="Times New Roman" panose="02020603050405020304" pitchFamily="18" charset="0"/>
              </a:rPr>
              <a:t>,  Sequence to Sequence - Video to Text. ICCV, 2015.</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69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23528" y="737570"/>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Attention</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 y="1484784"/>
            <a:ext cx="8908781" cy="383933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Learn which part of the video to focus on </a:t>
            </a:r>
          </a:p>
          <a:p>
            <a:pPr marL="405000">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Li et al., </a:t>
            </a:r>
            <a:r>
              <a:rPr lang="en-US" altLang="zh-CN" sz="2400" i="1" dirty="0">
                <a:cs typeface="Times New Roman" panose="02020603050405020304" pitchFamily="18" charset="0"/>
              </a:rPr>
              <a:t>MAM-RNN: multi-level attention model based  RNN for  video captioning</a:t>
            </a:r>
            <a:r>
              <a:rPr lang="en-US" altLang="zh-CN" sz="2400" dirty="0">
                <a:cs typeface="Times New Roman" panose="02020603050405020304" pitchFamily="18" charset="0"/>
              </a:rPr>
              <a:t>, IJCAI, 2017. </a:t>
            </a:r>
          </a:p>
          <a:p>
            <a:pPr marL="405000">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Gao et al., </a:t>
            </a:r>
            <a:r>
              <a:rPr lang="en-US" altLang="zh-CN" sz="2400" i="1" dirty="0"/>
              <a:t>Video captioning with attention-based LSTM and </a:t>
            </a:r>
          </a:p>
          <a:p>
            <a:pPr marL="233550" indent="0">
              <a:spcBef>
                <a:spcPts val="450"/>
              </a:spcBef>
              <a:buClr>
                <a:srgbClr val="C00000"/>
              </a:buClr>
              <a:buNone/>
            </a:pPr>
            <a:r>
              <a:rPr lang="en-US" altLang="zh-CN" sz="2400" i="1" dirty="0"/>
              <a:t>      semantic consistency</a:t>
            </a:r>
            <a:r>
              <a:rPr lang="en-US" altLang="zh-CN" sz="2400" dirty="0"/>
              <a:t>, TMM, 2017.</a:t>
            </a:r>
            <a:endParaRPr lang="en-US" altLang="zh-CN" sz="2400" dirty="0">
              <a:cs typeface="Times New Roman" panose="02020603050405020304" pitchFamily="18" charset="0"/>
            </a:endParaRPr>
          </a:p>
          <a:p>
            <a:pPr marL="405000">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Wang et al., </a:t>
            </a:r>
            <a:r>
              <a:rPr lang="en-US" altLang="zh-CN" sz="2400" i="1" dirty="0"/>
              <a:t>Spotting and aggregating salient regions for video </a:t>
            </a:r>
          </a:p>
          <a:p>
            <a:pPr marL="233550" indent="0">
              <a:spcBef>
                <a:spcPts val="450"/>
              </a:spcBef>
              <a:buClr>
                <a:srgbClr val="C00000"/>
              </a:buClr>
              <a:buNone/>
            </a:pPr>
            <a:r>
              <a:rPr lang="en-US" altLang="zh-CN" sz="2400" i="1" dirty="0"/>
              <a:t>      captioning</a:t>
            </a:r>
            <a:r>
              <a:rPr lang="en-US" altLang="zh-CN" sz="2400" dirty="0"/>
              <a:t>, ACM MM, 2018. </a:t>
            </a:r>
          </a:p>
          <a:p>
            <a:pPr marL="405000">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Chen et al., </a:t>
            </a:r>
            <a:r>
              <a:rPr lang="en-US" altLang="zh-CN" sz="2400" i="1" dirty="0"/>
              <a:t>Motion guided spatial attention for video captioning</a:t>
            </a:r>
            <a:r>
              <a:rPr lang="en-US" altLang="zh-CN" sz="2400" dirty="0"/>
              <a:t>, </a:t>
            </a:r>
          </a:p>
          <a:p>
            <a:pPr marL="233550" indent="0">
              <a:spcBef>
                <a:spcPts val="450"/>
              </a:spcBef>
              <a:buClr>
                <a:srgbClr val="C00000"/>
              </a:buClr>
              <a:buNone/>
            </a:pPr>
            <a:r>
              <a:rPr lang="en-US" altLang="zh-CN" sz="2400" dirty="0"/>
              <a:t>      AAAI, 2019.</a:t>
            </a:r>
            <a:endParaRPr lang="zh-CN" altLang="zh-CN" sz="2400" dirty="0"/>
          </a:p>
          <a:p>
            <a:pPr marL="405000">
              <a:spcBef>
                <a:spcPts val="450"/>
              </a:spcBef>
              <a:buClr>
                <a:srgbClr val="C00000"/>
              </a:buClr>
              <a:buFont typeface="Wingdings" panose="05000000000000000000" pitchFamily="2" charset="2"/>
              <a:buChar char="Ø"/>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459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9319" y="1503980"/>
            <a:ext cx="9281844" cy="1267581"/>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integrate attention mechanism with LSTM to capture salient structures of video</a:t>
            </a:r>
          </a:p>
          <a:p>
            <a:pPr>
              <a:spcBef>
                <a:spcPts val="450"/>
              </a:spcBef>
              <a:buClr>
                <a:srgbClr val="C00000"/>
              </a:buClr>
            </a:pPr>
            <a:r>
              <a:rPr lang="en-US" altLang="zh-CN" sz="2700" dirty="0">
                <a:cs typeface="Times New Roman" panose="02020603050405020304" pitchFamily="18" charset="0"/>
              </a:rPr>
              <a:t>use the dynamic weighted sum of local 2D CNN representations</a:t>
            </a: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699" y="3016135"/>
            <a:ext cx="6667335" cy="2769312"/>
          </a:xfrm>
          <a:prstGeom prst="rect">
            <a:avLst/>
          </a:prstGeom>
        </p:spPr>
      </p:pic>
      <p:pic>
        <p:nvPicPr>
          <p:cNvPr id="3" name="图片 2"/>
          <p:cNvPicPr>
            <a:picLocks noChangeAspect="1"/>
          </p:cNvPicPr>
          <p:nvPr/>
        </p:nvPicPr>
        <p:blipFill>
          <a:blip r:embed="rId3"/>
          <a:stretch>
            <a:fillRect/>
          </a:stretch>
        </p:blipFill>
        <p:spPr>
          <a:xfrm>
            <a:off x="6659145" y="3016135"/>
            <a:ext cx="2399035" cy="2562674"/>
          </a:xfrm>
          <a:prstGeom prst="rect">
            <a:avLst/>
          </a:prstGeom>
        </p:spPr>
      </p:pic>
      <p:sp>
        <p:nvSpPr>
          <p:cNvPr id="7" name="副标题 2"/>
          <p:cNvSpPr txBox="1">
            <a:spLocks/>
          </p:cNvSpPr>
          <p:nvPr/>
        </p:nvSpPr>
        <p:spPr>
          <a:xfrm>
            <a:off x="38772" y="6030021"/>
            <a:ext cx="9281844" cy="768635"/>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50"/>
              </a:spcBef>
              <a:buClr>
                <a:srgbClr val="C00000"/>
              </a:buClr>
              <a:buNone/>
            </a:pPr>
            <a:r>
              <a:rPr lang="en-US" altLang="zh-CN" sz="1800" dirty="0" err="1"/>
              <a:t>Lianli</a:t>
            </a:r>
            <a:r>
              <a:rPr lang="en-US" altLang="zh-CN" sz="1800" dirty="0"/>
              <a:t> Gao, Zhao </a:t>
            </a:r>
            <a:r>
              <a:rPr lang="en-US" altLang="zh-CN" sz="1800" dirty="0" err="1"/>
              <a:t>Guo</a:t>
            </a:r>
            <a:r>
              <a:rPr lang="en-US" altLang="zh-CN" sz="1800" dirty="0"/>
              <a:t>, </a:t>
            </a:r>
            <a:r>
              <a:rPr lang="en-US" altLang="zh-CN" sz="1800" dirty="0" err="1"/>
              <a:t>Hanwang</a:t>
            </a:r>
            <a:r>
              <a:rPr lang="en-US" altLang="zh-CN" sz="1800" dirty="0"/>
              <a:t> Zhang, Xing Xu, and </a:t>
            </a:r>
            <a:r>
              <a:rPr lang="en-US" altLang="zh-CN" sz="1800" dirty="0" err="1"/>
              <a:t>Heng</a:t>
            </a:r>
            <a:r>
              <a:rPr lang="en-US" altLang="zh-CN" sz="1800" dirty="0"/>
              <a:t> Tao Shen. Video captioning with attention-based LSTM and semantic consistency. IEEE Trans. Multimedia, 19(9):2045–2055, 2017.</a:t>
            </a:r>
            <a:endParaRPr lang="zh-CN" altLang="zh-CN" sz="1800" dirty="0"/>
          </a:p>
        </p:txBody>
      </p:sp>
      <p:sp>
        <p:nvSpPr>
          <p:cNvPr id="8" name="标题 1"/>
          <p:cNvSpPr txBox="1">
            <a:spLocks/>
          </p:cNvSpPr>
          <p:nvPr/>
        </p:nvSpPr>
        <p:spPr>
          <a:xfrm>
            <a:off x="323528" y="737570"/>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Attention</a:t>
            </a:r>
            <a:endParaRPr lang="zh-CN" altLang="en-US" dirty="0">
              <a:solidFill>
                <a:schemeClr val="tx2"/>
              </a:solidFill>
            </a:endParaRPr>
          </a:p>
        </p:txBody>
      </p:sp>
    </p:spTree>
    <p:extLst>
      <p:ext uri="{BB962C8B-B14F-4D97-AF65-F5344CB8AC3E}">
        <p14:creationId xmlns:p14="http://schemas.microsoft.com/office/powerpoint/2010/main" val="290449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3619" y="836712"/>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Semantic</a:t>
            </a:r>
            <a:r>
              <a:rPr lang="zh-CN" altLang="en-US" dirty="0">
                <a:solidFill>
                  <a:schemeClr val="tx2"/>
                </a:solidFill>
              </a:rPr>
              <a:t> </a:t>
            </a:r>
            <a:r>
              <a:rPr lang="en-US" altLang="zh-CN" dirty="0">
                <a:solidFill>
                  <a:schemeClr val="tx2"/>
                </a:solidFill>
              </a:rPr>
              <a:t>attribute</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19970" y="1628800"/>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925" dirty="0">
                <a:cs typeface="Times New Roman" panose="02020603050405020304" pitchFamily="18" charset="0"/>
              </a:rPr>
              <a:t>Exploit the visual semantics in addition to visual features</a:t>
            </a:r>
          </a:p>
          <a:p>
            <a:pPr lvl="0">
              <a:buClr>
                <a:srgbClr val="C00000"/>
              </a:buClr>
              <a:buFont typeface="Wingdings" panose="05000000000000000000" pitchFamily="2" charset="2"/>
              <a:buChar char="Ø"/>
            </a:pPr>
            <a:r>
              <a:rPr lang="en-US" altLang="zh-CN" sz="2400" dirty="0"/>
              <a:t>  Fang et al., </a:t>
            </a:r>
            <a:r>
              <a:rPr lang="en-US" altLang="zh-CN" sz="2400" i="1" dirty="0"/>
              <a:t>From captions to visual concepts and back</a:t>
            </a:r>
            <a:r>
              <a:rPr lang="en-US" altLang="zh-CN" sz="2400" dirty="0"/>
              <a:t>, CVPR, 2015.</a:t>
            </a:r>
          </a:p>
          <a:p>
            <a:pPr lvl="0">
              <a:buClr>
                <a:srgbClr val="C00000"/>
              </a:buClr>
              <a:buFont typeface="Wingdings" panose="05000000000000000000" pitchFamily="2" charset="2"/>
              <a:buChar char="Ø"/>
            </a:pPr>
            <a:r>
              <a:rPr lang="en-US" altLang="zh-CN" sz="2400" dirty="0"/>
              <a:t>  </a:t>
            </a:r>
            <a:r>
              <a:rPr lang="en-US" altLang="zh-CN" sz="2400" dirty="0" err="1"/>
              <a:t>Ramanishka</a:t>
            </a:r>
            <a:r>
              <a:rPr lang="en-US" altLang="zh-CN" sz="2400" dirty="0"/>
              <a:t> et al., </a:t>
            </a:r>
            <a:r>
              <a:rPr lang="en-US" altLang="zh-CN" sz="2400" i="1" dirty="0"/>
              <a:t>Multimodal video description</a:t>
            </a:r>
            <a:r>
              <a:rPr lang="en-US" altLang="zh-CN" sz="2400" dirty="0"/>
              <a:t>, ACM MM, 2016.</a:t>
            </a:r>
          </a:p>
          <a:p>
            <a:pPr lvl="0">
              <a:buClr>
                <a:srgbClr val="C00000"/>
              </a:buClr>
              <a:buFont typeface="Wingdings" panose="05000000000000000000" pitchFamily="2" charset="2"/>
              <a:buChar char="Ø"/>
            </a:pPr>
            <a:r>
              <a:rPr lang="en-US" altLang="zh-CN" sz="2400" dirty="0"/>
              <a:t>  You et al., </a:t>
            </a:r>
            <a:r>
              <a:rPr lang="en-US" altLang="zh-CN" sz="2400" i="1" dirty="0"/>
              <a:t>Image captioning with semantic attention</a:t>
            </a:r>
            <a:r>
              <a:rPr lang="en-US" altLang="zh-CN" sz="2400" dirty="0"/>
              <a:t>, CVPR,2016.</a:t>
            </a:r>
          </a:p>
          <a:p>
            <a:pPr lvl="0">
              <a:buClr>
                <a:srgbClr val="C00000"/>
              </a:buClr>
              <a:buFont typeface="Wingdings" panose="05000000000000000000" pitchFamily="2" charset="2"/>
              <a:buChar char="Ø"/>
            </a:pPr>
            <a:r>
              <a:rPr lang="en-US" altLang="zh-CN" sz="2400" dirty="0"/>
              <a:t>  Pan et al., </a:t>
            </a:r>
            <a:r>
              <a:rPr lang="en-US" altLang="zh-CN" sz="2400" i="1" dirty="0"/>
              <a:t>Video captioning with transferred semantic attributes</a:t>
            </a:r>
            <a:r>
              <a:rPr lang="en-US" altLang="zh-CN" sz="2400" dirty="0"/>
              <a:t>, </a:t>
            </a:r>
          </a:p>
          <a:p>
            <a:pPr marL="0" indent="0">
              <a:buClr>
                <a:srgbClr val="C00000"/>
              </a:buClr>
              <a:buNone/>
            </a:pPr>
            <a:r>
              <a:rPr lang="en-US" altLang="zh-CN" sz="2400" dirty="0"/>
              <a:t>      CVPR, 2017.</a:t>
            </a:r>
            <a:endParaRPr lang="zh-CN" altLang="zh-CN" sz="2400" dirty="0"/>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395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79512" y="692413"/>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Semantic</a:t>
            </a:r>
            <a:r>
              <a:rPr lang="zh-CN" altLang="en-US" dirty="0">
                <a:solidFill>
                  <a:schemeClr val="tx2"/>
                </a:solidFill>
              </a:rPr>
              <a:t> </a:t>
            </a:r>
            <a:r>
              <a:rPr lang="en-US" altLang="zh-CN" dirty="0">
                <a:solidFill>
                  <a:schemeClr val="tx2"/>
                </a:solidFill>
              </a:rPr>
              <a:t>attribute</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79512" y="1457360"/>
            <a:ext cx="9325326" cy="101040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100" dirty="0">
                <a:cs typeface="Times New Roman" panose="02020603050405020304" pitchFamily="18" charset="0"/>
              </a:rPr>
              <a:t>learns to selectively attend to semantic concept proposals </a:t>
            </a:r>
          </a:p>
          <a:p>
            <a:pPr>
              <a:spcBef>
                <a:spcPts val="450"/>
              </a:spcBef>
              <a:buClr>
                <a:srgbClr val="C00000"/>
              </a:buClr>
            </a:pPr>
            <a:r>
              <a:rPr lang="en-US" altLang="zh-CN" sz="2100" dirty="0">
                <a:cs typeface="Times New Roman" panose="02020603050405020304" pitchFamily="18" charset="0"/>
              </a:rPr>
              <a:t>fuse semantic concept into hidden states and outputs of recurrent neural networks</a:t>
            </a: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
        <p:nvSpPr>
          <p:cNvPr id="7" name="副标题 2"/>
          <p:cNvSpPr txBox="1">
            <a:spLocks/>
          </p:cNvSpPr>
          <p:nvPr/>
        </p:nvSpPr>
        <p:spPr>
          <a:xfrm>
            <a:off x="7001" y="6027447"/>
            <a:ext cx="8908781" cy="68179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err="1"/>
              <a:t>Quanzeng</a:t>
            </a:r>
            <a:r>
              <a:rPr lang="en-US" altLang="zh-CN" sz="1800" dirty="0"/>
              <a:t> You, </a:t>
            </a:r>
            <a:r>
              <a:rPr lang="en-US" altLang="zh-CN" sz="1800" dirty="0" err="1"/>
              <a:t>Hailin</a:t>
            </a:r>
            <a:r>
              <a:rPr lang="en-US" altLang="zh-CN" sz="1800" dirty="0"/>
              <a:t> </a:t>
            </a:r>
            <a:r>
              <a:rPr lang="en-US" altLang="zh-CN" sz="1800" dirty="0" err="1"/>
              <a:t>Jin</a:t>
            </a:r>
            <a:r>
              <a:rPr lang="en-US" altLang="zh-CN" sz="1800" dirty="0"/>
              <a:t>, </a:t>
            </a:r>
            <a:r>
              <a:rPr lang="en-US" altLang="zh-CN" sz="1800" dirty="0" err="1"/>
              <a:t>Zhaowen</a:t>
            </a:r>
            <a:r>
              <a:rPr lang="en-US" altLang="zh-CN" sz="1800" dirty="0"/>
              <a:t> Wang, Chen Fang, and Jiebo Luo. Image captioning with semantic attention. CVPR, 2016.</a:t>
            </a:r>
            <a:endParaRPr lang="en-US" altLang="zh-CN" sz="18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5817" y="2582677"/>
            <a:ext cx="5307450" cy="3245305"/>
          </a:xfrm>
          <a:prstGeom prst="rect">
            <a:avLst/>
          </a:prstGeom>
        </p:spPr>
      </p:pic>
      <p:pic>
        <p:nvPicPr>
          <p:cNvPr id="3" name="图片 2"/>
          <p:cNvPicPr>
            <a:picLocks noChangeAspect="1"/>
          </p:cNvPicPr>
          <p:nvPr/>
        </p:nvPicPr>
        <p:blipFill>
          <a:blip r:embed="rId3"/>
          <a:stretch>
            <a:fillRect/>
          </a:stretch>
        </p:blipFill>
        <p:spPr>
          <a:xfrm>
            <a:off x="5492885" y="2679560"/>
            <a:ext cx="3442436" cy="3061135"/>
          </a:xfrm>
          <a:prstGeom prst="rect">
            <a:avLst/>
          </a:prstGeom>
        </p:spPr>
      </p:pic>
    </p:spTree>
    <p:extLst>
      <p:ext uri="{BB962C8B-B14F-4D97-AF65-F5344CB8AC3E}">
        <p14:creationId xmlns:p14="http://schemas.microsoft.com/office/powerpoint/2010/main" val="12597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51520" y="737570"/>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Deep reinforcement learning </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07504" y="1471068"/>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Optimize sequence generation model using reinforcement learning with reward </a:t>
            </a:r>
          </a:p>
          <a:p>
            <a:pPr marL="405000" algn="just">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Rennie et al., </a:t>
            </a:r>
            <a:r>
              <a:rPr lang="en-US" altLang="zh-CN" sz="2400" i="1" dirty="0">
                <a:cs typeface="Times New Roman" panose="02020603050405020304" pitchFamily="18" charset="0"/>
              </a:rPr>
              <a:t>Self-critical sequence training for image captioning</a:t>
            </a:r>
            <a:r>
              <a:rPr lang="en-US" altLang="zh-CN" sz="2400" dirty="0">
                <a:cs typeface="Times New Roman" panose="02020603050405020304" pitchFamily="18" charset="0"/>
              </a:rPr>
              <a:t>,  CVPR, 2017. </a:t>
            </a:r>
          </a:p>
          <a:p>
            <a:pPr marL="405000" algn="just">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Wang et al., </a:t>
            </a:r>
            <a:r>
              <a:rPr lang="en-US" altLang="zh-CN" sz="2400" i="1" dirty="0">
                <a:cs typeface="Times New Roman" panose="02020603050405020304" pitchFamily="18" charset="0"/>
              </a:rPr>
              <a:t>Video captioning via hierarchical reinforcement </a:t>
            </a:r>
          </a:p>
          <a:p>
            <a:pPr marL="233550" indent="0" algn="just">
              <a:spcBef>
                <a:spcPts val="450"/>
              </a:spcBef>
              <a:buClr>
                <a:srgbClr val="C00000"/>
              </a:buClr>
              <a:buNone/>
            </a:pPr>
            <a:r>
              <a:rPr lang="en-US" altLang="zh-CN" sz="2400" i="1" dirty="0">
                <a:cs typeface="Times New Roman" panose="02020603050405020304" pitchFamily="18" charset="0"/>
              </a:rPr>
              <a:t>      learning</a:t>
            </a:r>
            <a:r>
              <a:rPr lang="en-US" altLang="zh-CN" sz="2400" dirty="0">
                <a:cs typeface="Times New Roman" panose="02020603050405020304" pitchFamily="18" charset="0"/>
              </a:rPr>
              <a:t>, CVPR, 2018.   </a:t>
            </a:r>
          </a:p>
          <a:p>
            <a:pPr marL="576450" indent="-342900" algn="just">
              <a:spcBef>
                <a:spcPts val="450"/>
              </a:spcBef>
              <a:buClr>
                <a:srgbClr val="C00000"/>
              </a:buClr>
              <a:buFont typeface="Wingdings" panose="05000000000000000000" pitchFamily="2" charset="2"/>
              <a:buChar char="Ø"/>
            </a:pPr>
            <a:r>
              <a:rPr lang="en-US" altLang="zh-CN" sz="2400" dirty="0">
                <a:cs typeface="Times New Roman" panose="02020603050405020304" pitchFamily="18" charset="0"/>
              </a:rPr>
              <a:t> Chen et al., </a:t>
            </a:r>
            <a:r>
              <a:rPr lang="en-US" altLang="zh-CN" sz="2400" i="1" dirty="0">
                <a:cs typeface="Times New Roman" panose="02020603050405020304" pitchFamily="18" charset="0"/>
              </a:rPr>
              <a:t>Less Is More: Picking Informative Frames for Video</a:t>
            </a:r>
          </a:p>
          <a:p>
            <a:pPr marL="233550" indent="0" algn="just">
              <a:spcBef>
                <a:spcPts val="450"/>
              </a:spcBef>
              <a:buClr>
                <a:srgbClr val="C00000"/>
              </a:buClr>
              <a:buNone/>
            </a:pPr>
            <a:r>
              <a:rPr lang="en-US" altLang="zh-CN" sz="2400" i="1" dirty="0">
                <a:cs typeface="Times New Roman" panose="02020603050405020304" pitchFamily="18" charset="0"/>
              </a:rPr>
              <a:t>      Captioning</a:t>
            </a:r>
            <a:r>
              <a:rPr lang="en-US" altLang="zh-CN" sz="2400" dirty="0">
                <a:cs typeface="Times New Roman" panose="02020603050405020304" pitchFamily="18" charset="0"/>
              </a:rPr>
              <a:t>, ECCV, 2018.</a:t>
            </a:r>
          </a:p>
        </p:txBody>
      </p:sp>
    </p:spTree>
    <p:extLst>
      <p:ext uri="{BB962C8B-B14F-4D97-AF65-F5344CB8AC3E}">
        <p14:creationId xmlns:p14="http://schemas.microsoft.com/office/powerpoint/2010/main" val="2337158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79512" y="849661"/>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Dataset</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1906" y="1628800"/>
            <a:ext cx="9144000" cy="4450676"/>
          </a:xfrm>
          <a:prstGeom prst="rect">
            <a:avLst/>
          </a:prstGeom>
        </p:spPr>
      </p:pic>
    </p:spTree>
    <p:extLst>
      <p:ext uri="{BB962C8B-B14F-4D97-AF65-F5344CB8AC3E}">
        <p14:creationId xmlns:p14="http://schemas.microsoft.com/office/powerpoint/2010/main" val="1234685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870296"/>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Dataset</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2902" y="1557525"/>
            <a:ext cx="9013594" cy="5037839"/>
          </a:xfrm>
          <a:prstGeom prst="rect">
            <a:avLst/>
          </a:prstGeom>
        </p:spPr>
      </p:pic>
    </p:spTree>
    <p:extLst>
      <p:ext uri="{BB962C8B-B14F-4D97-AF65-F5344CB8AC3E}">
        <p14:creationId xmlns:p14="http://schemas.microsoft.com/office/powerpoint/2010/main" val="2352875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870296"/>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Evaluation metrics</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6" name="副标题 2"/>
          <p:cNvSpPr txBox="1">
            <a:spLocks/>
          </p:cNvSpPr>
          <p:nvPr/>
        </p:nvSpPr>
        <p:spPr>
          <a:xfrm>
            <a:off x="193988" y="1605658"/>
            <a:ext cx="8908781" cy="43950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r>
              <a:rPr lang="en-US" altLang="zh-CN" sz="2700" dirty="0">
                <a:cs typeface="Times New Roman" panose="02020603050405020304" pitchFamily="18" charset="0"/>
              </a:rPr>
              <a:t>Automatic evaluations</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BLEU (Bilingual Evaluation Understudy) </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ROUGE (Recall Oriented Understudy for </a:t>
            </a:r>
            <a:r>
              <a:rPr lang="en-US" altLang="zh-CN" sz="2100" dirty="0" err="1">
                <a:cs typeface="Times New Roman" panose="02020603050405020304" pitchFamily="18" charset="0"/>
              </a:rPr>
              <a:t>Gisting</a:t>
            </a:r>
            <a:r>
              <a:rPr lang="en-US" altLang="zh-CN" sz="2100" dirty="0">
                <a:cs typeface="Times New Roman" panose="02020603050405020304" pitchFamily="18" charset="0"/>
              </a:rPr>
              <a:t> Evaluation)</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METEOR (Metric for Evaluation of Translation with Explicit Ordering)</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a:t>
            </a:r>
            <a:r>
              <a:rPr lang="en-US" altLang="zh-CN" sz="2100" dirty="0" err="1">
                <a:cs typeface="Times New Roman" panose="02020603050405020304" pitchFamily="18" charset="0"/>
              </a:rPr>
              <a:t>CIDEr</a:t>
            </a:r>
            <a:r>
              <a:rPr lang="en-US" altLang="zh-CN" sz="2100" dirty="0">
                <a:cs typeface="Times New Roman" panose="02020603050405020304" pitchFamily="18" charset="0"/>
              </a:rPr>
              <a:t> (Consensus based Image Description Evaluation)</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SPICE (Semantic Propositional Image Captioning Evaluation)</a:t>
            </a:r>
          </a:p>
          <a:p>
            <a:pPr>
              <a:spcBef>
                <a:spcPts val="450"/>
              </a:spcBef>
              <a:buClr>
                <a:srgbClr val="C00000"/>
              </a:buClr>
            </a:pPr>
            <a:r>
              <a:rPr lang="en-US" altLang="zh-CN" sz="2700" dirty="0">
                <a:cs typeface="Times New Roman" panose="02020603050405020304" pitchFamily="18" charset="0"/>
              </a:rPr>
              <a:t>Human Evaluations</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Relevance </a:t>
            </a:r>
          </a:p>
          <a:p>
            <a:pPr marL="351000">
              <a:spcBef>
                <a:spcPts val="450"/>
              </a:spcBef>
              <a:buClr>
                <a:srgbClr val="C00000"/>
              </a:buClr>
              <a:buFont typeface="Wingdings" panose="05000000000000000000" pitchFamily="2" charset="2"/>
              <a:buChar char="Ø"/>
            </a:pPr>
            <a:r>
              <a:rPr lang="en-US" altLang="zh-CN" sz="2100" dirty="0">
                <a:cs typeface="Times New Roman" panose="02020603050405020304" pitchFamily="18" charset="0"/>
              </a:rPr>
              <a:t> Grammar Correctness</a:t>
            </a:r>
          </a:p>
          <a:p>
            <a:pPr marL="0" indent="0">
              <a:spcBef>
                <a:spcPts val="450"/>
              </a:spcBef>
              <a:buClr>
                <a:srgbClr val="C00000"/>
              </a:buClr>
              <a:buNone/>
            </a:pPr>
            <a:r>
              <a:rPr lang="en-US" altLang="zh-CN" sz="2700" dirty="0">
                <a:latin typeface="Times New Roman" panose="02020603050405020304" pitchFamily="18" charset="0"/>
                <a:cs typeface="Times New Roman" panose="02020603050405020304" pitchFamily="18" charset="0"/>
              </a:rPr>
              <a:t>   </a:t>
            </a:r>
            <a:endParaRPr lang="en-US" altLang="zh-CN" sz="21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a:p>
            <a:pPr marL="0" indent="0">
              <a:spcBef>
                <a:spcPts val="450"/>
              </a:spcBef>
              <a:buClr>
                <a:srgbClr val="C00000"/>
              </a:buClr>
              <a:buNone/>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864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870296"/>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tx2"/>
                </a:solidFill>
              </a:rPr>
              <a:t>Limitations of evaluation metrics</a:t>
            </a:r>
            <a:endParaRPr lang="zh-CN" altLang="en-US"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1102" y="1543050"/>
            <a:ext cx="9144000" cy="1479608"/>
          </a:xfrm>
          <a:prstGeom prst="rect">
            <a:avLst/>
          </a:prstGeom>
        </p:spPr>
      </p:pic>
      <p:pic>
        <p:nvPicPr>
          <p:cNvPr id="2" name="图片 1"/>
          <p:cNvPicPr>
            <a:picLocks noChangeAspect="1"/>
          </p:cNvPicPr>
          <p:nvPr/>
        </p:nvPicPr>
        <p:blipFill>
          <a:blip r:embed="rId3"/>
          <a:stretch>
            <a:fillRect/>
          </a:stretch>
        </p:blipFill>
        <p:spPr>
          <a:xfrm>
            <a:off x="193988" y="3191096"/>
            <a:ext cx="8734724" cy="3262240"/>
          </a:xfrm>
          <a:prstGeom prst="rect">
            <a:avLst/>
          </a:prstGeom>
        </p:spPr>
      </p:pic>
    </p:spTree>
    <p:extLst>
      <p:ext uri="{BB962C8B-B14F-4D97-AF65-F5344CB8AC3E}">
        <p14:creationId xmlns:p14="http://schemas.microsoft.com/office/powerpoint/2010/main" val="236800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4924996"/>
          </a:xfrm>
          <a:prstGeom prst="rect">
            <a:avLst/>
          </a:prstGeom>
        </p:spPr>
      </p:pic>
    </p:spTree>
    <p:extLst>
      <p:ext uri="{BB962C8B-B14F-4D97-AF65-F5344CB8AC3E}">
        <p14:creationId xmlns:p14="http://schemas.microsoft.com/office/powerpoint/2010/main" val="1431896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504" y="1700808"/>
            <a:ext cx="8640960" cy="2376264"/>
          </a:xfrm>
        </p:spPr>
        <p:txBody>
          <a:bodyPr>
            <a:noAutofit/>
          </a:bodyPr>
          <a:lstStyle/>
          <a:p>
            <a:pPr algn="ctr"/>
            <a:r>
              <a:rPr lang="en-US" altLang="zh-CN" sz="7200" dirty="0"/>
              <a:t>Advanced work on visual captioning</a:t>
            </a:r>
            <a:endParaRPr lang="zh-CN" altLang="en-US" sz="7200" dirty="0"/>
          </a:p>
        </p:txBody>
      </p:sp>
    </p:spTree>
    <p:extLst>
      <p:ext uri="{BB962C8B-B14F-4D97-AF65-F5344CB8AC3E}">
        <p14:creationId xmlns:p14="http://schemas.microsoft.com/office/powerpoint/2010/main" val="3563246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748" y="908720"/>
            <a:ext cx="7987683" cy="1143000"/>
          </a:xfrm>
        </p:spPr>
        <p:txBody>
          <a:bodyPr>
            <a:noAutofit/>
          </a:bodyPr>
          <a:lstStyle/>
          <a:p>
            <a:r>
              <a:rPr lang="en-US" altLang="zh-CN" sz="3600" dirty="0"/>
              <a:t>Deep Compositional Captioning:</a:t>
            </a:r>
            <a:br>
              <a:rPr lang="en-US" altLang="zh-CN" sz="3600" dirty="0"/>
            </a:br>
            <a:r>
              <a:rPr lang="en-US" altLang="zh-CN" sz="3600" dirty="0"/>
              <a:t>Describing Novel Object Categories without Paired Training Data</a:t>
            </a:r>
            <a:endParaRPr lang="zh-CN" altLang="en-US" sz="3600" dirty="0"/>
          </a:p>
        </p:txBody>
      </p:sp>
      <p:sp>
        <p:nvSpPr>
          <p:cNvPr id="3" name="内容占位符 2"/>
          <p:cNvSpPr>
            <a:spLocks noGrp="1"/>
          </p:cNvSpPr>
          <p:nvPr>
            <p:ph idx="1"/>
          </p:nvPr>
        </p:nvSpPr>
        <p:spPr>
          <a:xfrm>
            <a:off x="359563" y="2051720"/>
            <a:ext cx="8214051" cy="4191744"/>
          </a:xfrm>
        </p:spPr>
        <p:txBody>
          <a:bodyPr/>
          <a:lstStyle/>
          <a:p>
            <a:r>
              <a:rPr lang="en-US" altLang="zh-CN" i="1" dirty="0"/>
              <a:t>address the task of generating descriptions of novel objects which are not present in paired image-sentence datasets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852936"/>
            <a:ext cx="5183682" cy="3886333"/>
          </a:xfrm>
          <a:prstGeom prst="rect">
            <a:avLst/>
          </a:prstGeom>
        </p:spPr>
      </p:pic>
    </p:spTree>
    <p:extLst>
      <p:ext uri="{BB962C8B-B14F-4D97-AF65-F5344CB8AC3E}">
        <p14:creationId xmlns:p14="http://schemas.microsoft.com/office/powerpoint/2010/main" val="758399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748" y="908720"/>
            <a:ext cx="7987683" cy="1143000"/>
          </a:xfrm>
        </p:spPr>
        <p:txBody>
          <a:bodyPr>
            <a:noAutofit/>
          </a:bodyPr>
          <a:lstStyle/>
          <a:p>
            <a:r>
              <a:rPr lang="en-US" altLang="zh-CN" sz="3600" dirty="0"/>
              <a:t>Deep Compositional Captioning:</a:t>
            </a:r>
            <a:br>
              <a:rPr lang="en-US" altLang="zh-CN" sz="3600" dirty="0"/>
            </a:br>
            <a:r>
              <a:rPr lang="en-US" altLang="zh-CN" sz="3600" dirty="0"/>
              <a:t>Describing Novel Object Categories without Paired Training Data</a:t>
            </a:r>
            <a:endParaRPr lang="zh-CN" altLang="en-US" sz="3600" dirty="0"/>
          </a:p>
        </p:txBody>
      </p:sp>
      <p:sp>
        <p:nvSpPr>
          <p:cNvPr id="3" name="内容占位符 2"/>
          <p:cNvSpPr>
            <a:spLocks noGrp="1"/>
          </p:cNvSpPr>
          <p:nvPr>
            <p:ph idx="1"/>
          </p:nvPr>
        </p:nvSpPr>
        <p:spPr>
          <a:xfrm>
            <a:off x="359563" y="2276872"/>
            <a:ext cx="8214051" cy="4191744"/>
          </a:xfrm>
        </p:spPr>
        <p:txBody>
          <a:bodyPr>
            <a:normAutofit lnSpcReduction="10000"/>
          </a:bodyPr>
          <a:lstStyle/>
          <a:p>
            <a:r>
              <a:rPr lang="en-US" altLang="zh-CN" dirty="0"/>
              <a:t>A separate lexical classifier and language model, which can each be trained independently on unpaired image data and unpaired text data.</a:t>
            </a:r>
          </a:p>
          <a:p>
            <a:r>
              <a:rPr lang="en-US" altLang="zh-CN" dirty="0"/>
              <a:t>the lexical classifier and language model can be combined into a deep caption model which is trained jointly on paired image-sentence data</a:t>
            </a:r>
          </a:p>
          <a:p>
            <a:r>
              <a:rPr lang="en-US" altLang="zh-CN" dirty="0"/>
              <a:t>the multimodal layer where knowledge from known objects in paired image-sentence datasets can be transferred to new objects only seen in unpaired datasets.</a:t>
            </a:r>
            <a:endParaRPr lang="zh-CN" altLang="en-US" dirty="0"/>
          </a:p>
        </p:txBody>
      </p:sp>
    </p:spTree>
    <p:extLst>
      <p:ext uri="{BB962C8B-B14F-4D97-AF65-F5344CB8AC3E}">
        <p14:creationId xmlns:p14="http://schemas.microsoft.com/office/powerpoint/2010/main" val="3709813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748" y="908720"/>
            <a:ext cx="7987683" cy="1143000"/>
          </a:xfrm>
        </p:spPr>
        <p:txBody>
          <a:bodyPr>
            <a:noAutofit/>
          </a:bodyPr>
          <a:lstStyle/>
          <a:p>
            <a:r>
              <a:rPr lang="en-US" altLang="zh-CN" sz="3600" dirty="0"/>
              <a:t>Deep Compositional Captioning:</a:t>
            </a:r>
            <a:br>
              <a:rPr lang="en-US" altLang="zh-CN" sz="3600" dirty="0"/>
            </a:br>
            <a:r>
              <a:rPr lang="en-US" altLang="zh-CN" sz="3600" dirty="0"/>
              <a:t>Describing Novel Object Categories without Paired Training Data</a:t>
            </a:r>
            <a:endParaRPr lang="zh-CN" altLang="en-US" sz="36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063346"/>
            <a:ext cx="6192688" cy="4612128"/>
          </a:xfrm>
        </p:spPr>
      </p:pic>
    </p:spTree>
    <p:extLst>
      <p:ext uri="{BB962C8B-B14F-4D97-AF65-F5344CB8AC3E}">
        <p14:creationId xmlns:p14="http://schemas.microsoft.com/office/powerpoint/2010/main" val="19622107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1143000"/>
          </a:xfrm>
        </p:spPr>
        <p:txBody>
          <a:bodyPr>
            <a:normAutofit/>
          </a:bodyPr>
          <a:lstStyle/>
          <a:p>
            <a:r>
              <a:rPr lang="en-US" altLang="zh-CN" sz="4000" dirty="0"/>
              <a:t>Unsupervised Image Captioning</a:t>
            </a:r>
            <a:endParaRPr lang="zh-CN" altLang="en-US" sz="4000" dirty="0"/>
          </a:p>
        </p:txBody>
      </p:sp>
      <p:sp>
        <p:nvSpPr>
          <p:cNvPr id="3" name="内容占位符 2"/>
          <p:cNvSpPr>
            <a:spLocks noGrp="1"/>
          </p:cNvSpPr>
          <p:nvPr>
            <p:ph idx="1"/>
          </p:nvPr>
        </p:nvSpPr>
        <p:spPr>
          <a:xfrm>
            <a:off x="323528" y="1412776"/>
            <a:ext cx="8568952" cy="5256584"/>
          </a:xfrm>
        </p:spPr>
        <p:txBody>
          <a:bodyPr>
            <a:normAutofit lnSpcReduction="10000"/>
          </a:bodyPr>
          <a:lstStyle/>
          <a:p>
            <a:r>
              <a:rPr lang="en-US" altLang="zh-CN" dirty="0"/>
              <a:t>Most of the existing models depend heavily on paired image-sentence datasets, which are very expensive to acquire.</a:t>
            </a:r>
          </a:p>
          <a:p>
            <a:r>
              <a:rPr lang="en-US" altLang="zh-CN" dirty="0"/>
              <a:t>Our proposed model merely requires an image set, a sentence corpus, and an existing visual concept detector. </a:t>
            </a:r>
          </a:p>
          <a:p>
            <a:r>
              <a:rPr lang="en-US" altLang="zh-CN" dirty="0"/>
              <a:t>The sentence corpus is used to teach the captioning model how to generate plausible sentences.</a:t>
            </a:r>
          </a:p>
          <a:p>
            <a:r>
              <a:rPr lang="en-US" altLang="zh-CN" dirty="0"/>
              <a:t>The knowledge in the visual concept detector is distilled into the captioning model to guide the model to recognize the visual concepts in an image.</a:t>
            </a:r>
          </a:p>
          <a:p>
            <a:r>
              <a:rPr lang="en-US" altLang="zh-CN" dirty="0"/>
              <a:t>The image and caption are projected into a common latent space so that they can be used to reconstruct each other.</a:t>
            </a:r>
            <a:endParaRPr lang="zh-CN" altLang="en-US" dirty="0"/>
          </a:p>
        </p:txBody>
      </p:sp>
    </p:spTree>
    <p:extLst>
      <p:ext uri="{BB962C8B-B14F-4D97-AF65-F5344CB8AC3E}">
        <p14:creationId xmlns:p14="http://schemas.microsoft.com/office/powerpoint/2010/main" val="440448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229600" cy="1143000"/>
          </a:xfrm>
        </p:spPr>
        <p:txBody>
          <a:bodyPr>
            <a:normAutofit/>
          </a:bodyPr>
          <a:lstStyle/>
          <a:p>
            <a:r>
              <a:rPr lang="en-US" altLang="zh-CN" sz="4000" dirty="0"/>
              <a:t>Unsupervised Image Captioning</a:t>
            </a:r>
            <a:endParaRPr lang="zh-CN" altLang="en-US" sz="40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106548"/>
            <a:ext cx="6624736" cy="5778836"/>
          </a:xfrm>
        </p:spPr>
      </p:pic>
    </p:spTree>
    <p:extLst>
      <p:ext uri="{BB962C8B-B14F-4D97-AF65-F5344CB8AC3E}">
        <p14:creationId xmlns:p14="http://schemas.microsoft.com/office/powerpoint/2010/main" val="16573701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8229600" cy="1143000"/>
          </a:xfrm>
        </p:spPr>
        <p:txBody>
          <a:bodyPr>
            <a:normAutofit/>
          </a:bodyPr>
          <a:lstStyle/>
          <a:p>
            <a:r>
              <a:rPr lang="en-US" altLang="zh-CN" sz="4000" dirty="0"/>
              <a:t>Unsupervised Image Captioning</a:t>
            </a:r>
            <a:endParaRPr lang="zh-CN" altLang="en-US" sz="40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05" y="1628800"/>
            <a:ext cx="9084158" cy="4968552"/>
          </a:xfrm>
        </p:spPr>
      </p:pic>
    </p:spTree>
    <p:extLst>
      <p:ext uri="{BB962C8B-B14F-4D97-AF65-F5344CB8AC3E}">
        <p14:creationId xmlns:p14="http://schemas.microsoft.com/office/powerpoint/2010/main" val="2847530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20688"/>
            <a:ext cx="8229600" cy="1143000"/>
          </a:xfrm>
        </p:spPr>
        <p:txBody>
          <a:bodyPr>
            <a:noAutofit/>
          </a:bodyPr>
          <a:lstStyle/>
          <a:p>
            <a:r>
              <a:rPr lang="en-US" altLang="zh-CN" sz="4000" dirty="0"/>
              <a:t>Informative Image Captioning with External Sources of Information</a:t>
            </a:r>
            <a:endParaRPr lang="zh-CN" altLang="en-US" sz="4000" dirty="0"/>
          </a:p>
        </p:txBody>
      </p:sp>
      <p:sp>
        <p:nvSpPr>
          <p:cNvPr id="3" name="内容占位符 2"/>
          <p:cNvSpPr>
            <a:spLocks noGrp="1"/>
          </p:cNvSpPr>
          <p:nvPr>
            <p:ph idx="1"/>
          </p:nvPr>
        </p:nvSpPr>
        <p:spPr>
          <a:xfrm>
            <a:off x="107504" y="1988840"/>
            <a:ext cx="8866274" cy="4695800"/>
          </a:xfrm>
        </p:spPr>
        <p:txBody>
          <a:bodyPr>
            <a:normAutofit/>
          </a:bodyPr>
          <a:lstStyle/>
          <a:p>
            <a:r>
              <a:rPr lang="en-US" altLang="zh-CN" dirty="0"/>
              <a:t>Current captioning models are usually trained to generate captions that only contain common object names, thus falling short on an important “</a:t>
            </a:r>
            <a:r>
              <a:rPr lang="en-US" altLang="zh-CN" dirty="0" err="1"/>
              <a:t>informativeness</a:t>
            </a:r>
            <a:r>
              <a:rPr lang="en-US" altLang="zh-CN" dirty="0"/>
              <a:t>” dimension</a:t>
            </a:r>
          </a:p>
          <a:p>
            <a:r>
              <a:rPr lang="en-US" altLang="zh-CN" dirty="0"/>
              <a:t>A mechanism for integrating image information together with fine-grained labels (assumed to be generated by some upstream models) into a caption that describes the image in a fluent and informative manner</a:t>
            </a:r>
          </a:p>
          <a:p>
            <a:r>
              <a:rPr lang="en-US" altLang="zh-CN" dirty="0"/>
              <a:t>A multimodal, multi-encoder model based on Transformer that ingests both image features and multiple sources of entity labels</a:t>
            </a:r>
            <a:endParaRPr lang="zh-CN" altLang="en-US" dirty="0"/>
          </a:p>
        </p:txBody>
      </p:sp>
    </p:spTree>
    <p:extLst>
      <p:ext uri="{BB962C8B-B14F-4D97-AF65-F5344CB8AC3E}">
        <p14:creationId xmlns:p14="http://schemas.microsoft.com/office/powerpoint/2010/main" val="2302020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20688"/>
            <a:ext cx="8229600" cy="1143000"/>
          </a:xfrm>
        </p:spPr>
        <p:txBody>
          <a:bodyPr>
            <a:noAutofit/>
          </a:bodyPr>
          <a:lstStyle/>
          <a:p>
            <a:r>
              <a:rPr lang="en-US" altLang="zh-CN" sz="4000" dirty="0"/>
              <a:t>Informative Image Captioning with External Sources of Information</a:t>
            </a:r>
            <a:endParaRPr lang="zh-CN" altLang="en-US" sz="40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916831"/>
            <a:ext cx="6912768" cy="4593201"/>
          </a:xfrm>
        </p:spPr>
      </p:pic>
    </p:spTree>
    <p:extLst>
      <p:ext uri="{BB962C8B-B14F-4D97-AF65-F5344CB8AC3E}">
        <p14:creationId xmlns:p14="http://schemas.microsoft.com/office/powerpoint/2010/main" val="3716331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20688"/>
            <a:ext cx="8229600" cy="1143000"/>
          </a:xfrm>
        </p:spPr>
        <p:txBody>
          <a:bodyPr>
            <a:noAutofit/>
          </a:bodyPr>
          <a:lstStyle/>
          <a:p>
            <a:r>
              <a:rPr lang="en-US" altLang="zh-CN" sz="4000" dirty="0"/>
              <a:t>Informative Image Captioning with External Sources of Information</a:t>
            </a:r>
            <a:endParaRPr lang="zh-CN" altLang="en-US" sz="40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763688"/>
            <a:ext cx="6455060" cy="4924920"/>
          </a:xfrm>
        </p:spPr>
      </p:pic>
    </p:spTree>
    <p:extLst>
      <p:ext uri="{BB962C8B-B14F-4D97-AF65-F5344CB8AC3E}">
        <p14:creationId xmlns:p14="http://schemas.microsoft.com/office/powerpoint/2010/main" val="2526400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4740277"/>
          </a:xfrm>
          <a:prstGeom prst="rect">
            <a:avLst/>
          </a:prstGeom>
        </p:spPr>
      </p:pic>
    </p:spTree>
    <p:extLst>
      <p:ext uri="{BB962C8B-B14F-4D97-AF65-F5344CB8AC3E}">
        <p14:creationId xmlns:p14="http://schemas.microsoft.com/office/powerpoint/2010/main" val="16387224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8229600" cy="1143000"/>
          </a:xfrm>
        </p:spPr>
        <p:txBody>
          <a:bodyPr>
            <a:noAutofit/>
          </a:bodyPr>
          <a:lstStyle/>
          <a:p>
            <a:r>
              <a:rPr lang="en-US" altLang="zh-CN" sz="4000" dirty="0" err="1"/>
              <a:t>StyleNet</a:t>
            </a:r>
            <a:r>
              <a:rPr lang="en-US" altLang="zh-CN" sz="4000" dirty="0"/>
              <a:t>: Generating Attractive Visual Captions with Styles</a:t>
            </a:r>
            <a:endParaRPr lang="zh-CN" altLang="en-US" sz="4000" dirty="0"/>
          </a:p>
        </p:txBody>
      </p:sp>
      <p:sp>
        <p:nvSpPr>
          <p:cNvPr id="3" name="内容占位符 2"/>
          <p:cNvSpPr>
            <a:spLocks noGrp="1"/>
          </p:cNvSpPr>
          <p:nvPr>
            <p:ph idx="1"/>
          </p:nvPr>
        </p:nvSpPr>
        <p:spPr>
          <a:xfrm>
            <a:off x="395536" y="1700808"/>
            <a:ext cx="8229600" cy="4536504"/>
          </a:xfrm>
        </p:spPr>
        <p:txBody>
          <a:bodyPr/>
          <a:lstStyle/>
          <a:p>
            <a:r>
              <a:rPr lang="en-US" altLang="zh-CN" i="1" dirty="0"/>
              <a:t>A novel framework named </a:t>
            </a:r>
            <a:r>
              <a:rPr lang="en-US" altLang="zh-CN" i="1" dirty="0" err="1"/>
              <a:t>StyleNet</a:t>
            </a:r>
            <a:r>
              <a:rPr lang="en-US" altLang="zh-CN" i="1" dirty="0"/>
              <a:t> to address the task of generating attractive captions for images and videos with different styles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2708920"/>
            <a:ext cx="5472007" cy="4032448"/>
          </a:xfrm>
          <a:prstGeom prst="rect">
            <a:avLst/>
          </a:prstGeom>
        </p:spPr>
      </p:pic>
    </p:spTree>
    <p:extLst>
      <p:ext uri="{BB962C8B-B14F-4D97-AF65-F5344CB8AC3E}">
        <p14:creationId xmlns:p14="http://schemas.microsoft.com/office/powerpoint/2010/main" val="6936307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8229600" cy="1143000"/>
          </a:xfrm>
        </p:spPr>
        <p:txBody>
          <a:bodyPr>
            <a:noAutofit/>
          </a:bodyPr>
          <a:lstStyle/>
          <a:p>
            <a:r>
              <a:rPr lang="en-US" altLang="zh-CN" sz="4000" dirty="0" err="1"/>
              <a:t>StyleNet</a:t>
            </a:r>
            <a:r>
              <a:rPr lang="en-US" altLang="zh-CN" sz="4000" dirty="0"/>
              <a:t>: Generating Attractive Visual Captions with Styles</a:t>
            </a:r>
            <a:endParaRPr lang="zh-CN" altLang="en-US" sz="4000" dirty="0"/>
          </a:p>
        </p:txBody>
      </p:sp>
      <p:sp>
        <p:nvSpPr>
          <p:cNvPr id="3" name="内容占位符 2"/>
          <p:cNvSpPr>
            <a:spLocks noGrp="1"/>
          </p:cNvSpPr>
          <p:nvPr>
            <p:ph idx="1"/>
          </p:nvPr>
        </p:nvSpPr>
        <p:spPr>
          <a:xfrm>
            <a:off x="395536" y="1772816"/>
            <a:ext cx="8352928" cy="4752528"/>
          </a:xfrm>
        </p:spPr>
        <p:txBody>
          <a:bodyPr/>
          <a:lstStyle/>
          <a:p>
            <a:r>
              <a:rPr lang="en-US" altLang="zh-CN" i="1" dirty="0"/>
              <a:t>A novel model component, named factored LSTM, which automatically distills the style factors in the monolingual text corpus</a:t>
            </a:r>
          </a:p>
          <a:p>
            <a:r>
              <a:rPr lang="en-US" altLang="zh-CN" i="1" dirty="0"/>
              <a:t>Explicitly control the style in the caption generation process so as to produce attractive visual captions with the desired style</a:t>
            </a:r>
          </a:p>
          <a:p>
            <a:r>
              <a:rPr lang="en-US" altLang="zh-CN" i="1" dirty="0"/>
              <a:t>Two sets of data: 1) factual image/video-caption paired data, and 2) stylized monolingual text data (e.g., romantic and humorous sentences).</a:t>
            </a:r>
            <a:endParaRPr lang="zh-CN" altLang="en-US" dirty="0"/>
          </a:p>
        </p:txBody>
      </p:sp>
    </p:spTree>
    <p:extLst>
      <p:ext uri="{BB962C8B-B14F-4D97-AF65-F5344CB8AC3E}">
        <p14:creationId xmlns:p14="http://schemas.microsoft.com/office/powerpoint/2010/main" val="5352759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8229600" cy="1143000"/>
          </a:xfrm>
        </p:spPr>
        <p:txBody>
          <a:bodyPr>
            <a:noAutofit/>
          </a:bodyPr>
          <a:lstStyle/>
          <a:p>
            <a:r>
              <a:rPr lang="en-US" altLang="zh-CN" sz="4000" dirty="0" err="1"/>
              <a:t>StyleNet</a:t>
            </a:r>
            <a:r>
              <a:rPr lang="en-US" altLang="zh-CN" sz="4000" dirty="0"/>
              <a:t>: Generating Attractive Visual Captions with Styles</a:t>
            </a:r>
            <a:endParaRPr lang="zh-CN" altLang="en-US" sz="40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691680"/>
            <a:ext cx="7992888" cy="5144643"/>
          </a:xfrm>
        </p:spPr>
      </p:pic>
    </p:spTree>
    <p:extLst>
      <p:ext uri="{BB962C8B-B14F-4D97-AF65-F5344CB8AC3E}">
        <p14:creationId xmlns:p14="http://schemas.microsoft.com/office/powerpoint/2010/main" val="676993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870296"/>
            <a:ext cx="7886700" cy="672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chemeClr val="tx2"/>
                </a:solidFill>
              </a:rPr>
              <a:t>Our work—</a:t>
            </a:r>
            <a:r>
              <a:rPr lang="zh-CN" altLang="en-US" sz="4000" dirty="0">
                <a:solidFill>
                  <a:schemeClr val="tx2"/>
                </a:solidFill>
              </a:rPr>
              <a:t> </a:t>
            </a:r>
            <a:r>
              <a:rPr lang="en-US" altLang="zh-CN" sz="4000" dirty="0">
                <a:solidFill>
                  <a:schemeClr val="tx2"/>
                </a:solidFill>
              </a:rPr>
              <a:t>ICCV2019</a:t>
            </a:r>
            <a:endParaRPr lang="zh-CN" altLang="en-US" sz="4000" dirty="0">
              <a:solidFill>
                <a:schemeClr val="tx2"/>
              </a:solidFill>
            </a:endParaRP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7" name="标题 1"/>
          <p:cNvSpPr txBox="1">
            <a:spLocks/>
          </p:cNvSpPr>
          <p:nvPr/>
        </p:nvSpPr>
        <p:spPr>
          <a:xfrm>
            <a:off x="646772" y="1537721"/>
            <a:ext cx="7957676" cy="152933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Joint Syntax Representation Learning and </a:t>
            </a:r>
          </a:p>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Visual Cue Translation for Video Captioning</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8" name="副标题 2"/>
          <p:cNvSpPr txBox="1">
            <a:spLocks/>
          </p:cNvSpPr>
          <p:nvPr/>
        </p:nvSpPr>
        <p:spPr bwMode="auto">
          <a:xfrm>
            <a:off x="305972" y="3427484"/>
            <a:ext cx="8602809"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a:solidFill>
                  <a:schemeClr val="bg1">
                    <a:lumMod val="50000"/>
                  </a:schemeClr>
                </a:solidFill>
                <a:ea typeface="微软雅黑" panose="020B0503020204020204" pitchFamily="34" charset="-122"/>
              </a:rPr>
              <a:t>Jingyi Hou</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Xinxiao Wu</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Wentian</a:t>
            </a:r>
            <a:r>
              <a:rPr lang="en-US" altLang="zh-CN" sz="1800" dirty="0">
                <a:solidFill>
                  <a:schemeClr val="bg1">
                    <a:lumMod val="50000"/>
                  </a:schemeClr>
                </a:solidFill>
                <a:ea typeface="微软雅黑" panose="020B0503020204020204" pitchFamily="34" charset="-122"/>
              </a:rPr>
              <a:t> Zhao</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Jiebo Luo</a:t>
            </a:r>
            <a:r>
              <a:rPr lang="en-US" altLang="zh-CN" sz="1800" baseline="30000" dirty="0">
                <a:solidFill>
                  <a:schemeClr val="bg1">
                    <a:lumMod val="50000"/>
                  </a:schemeClr>
                </a:solidFill>
                <a:ea typeface="微软雅黑" panose="020B0503020204020204" pitchFamily="34" charset="-122"/>
              </a:rPr>
              <a:t>2</a:t>
            </a:r>
            <a:r>
              <a:rPr lang="en-US" altLang="zh-CN" sz="1800" dirty="0">
                <a:solidFill>
                  <a:schemeClr val="bg1">
                    <a:lumMod val="50000"/>
                  </a:schemeClr>
                </a:solidFill>
                <a:ea typeface="微软雅黑" panose="020B0503020204020204" pitchFamily="34" charset="-122"/>
              </a:rPr>
              <a:t>, and Yunde Jia</a:t>
            </a:r>
            <a:r>
              <a:rPr lang="en-US" altLang="zh-CN" sz="1800" baseline="30000" dirty="0">
                <a:solidFill>
                  <a:schemeClr val="bg1">
                    <a:lumMod val="50000"/>
                  </a:schemeClr>
                </a:solidFill>
                <a:ea typeface="微软雅黑" panose="020B0503020204020204" pitchFamily="34" charset="-122"/>
              </a:rPr>
              <a:t>1</a:t>
            </a:r>
            <a:endParaRPr lang="en-US" altLang="zh-CN" sz="1800" dirty="0">
              <a:solidFill>
                <a:schemeClr val="bg1">
                  <a:lumMod val="50000"/>
                </a:schemeClr>
              </a:solidFill>
              <a:ea typeface="微软雅黑" panose="020B0503020204020204" pitchFamily="34" charset="-122"/>
            </a:endParaRPr>
          </a:p>
          <a:p>
            <a:pPr>
              <a:defRPr/>
            </a:pP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Beijing Lab. of Intelligent Information Technology, Beijing Institute of Technology</a:t>
            </a:r>
          </a:p>
          <a:p>
            <a:pPr>
              <a:defRPr/>
            </a:pPr>
            <a:r>
              <a:rPr lang="en-US" altLang="zh-CN" sz="1800" baseline="30000" dirty="0">
                <a:solidFill>
                  <a:schemeClr val="bg1">
                    <a:lumMod val="50000"/>
                  </a:schemeClr>
                </a:solidFill>
                <a:ea typeface="微软雅黑" panose="020B0503020204020204" pitchFamily="34" charset="-122"/>
              </a:rPr>
              <a:t>2</a:t>
            </a:r>
            <a:r>
              <a:rPr lang="en-US" altLang="zh-CN" sz="1800" dirty="0">
                <a:solidFill>
                  <a:schemeClr val="bg1">
                    <a:lumMod val="50000"/>
                  </a:schemeClr>
                </a:solidFill>
                <a:ea typeface="微软雅黑" panose="020B0503020204020204" pitchFamily="34" charset="-122"/>
              </a:rPr>
              <a:t>Department of Computer Science, University of Rochester</a:t>
            </a:r>
          </a:p>
        </p:txBody>
      </p:sp>
      <p:sp>
        <p:nvSpPr>
          <p:cNvPr id="9" name="副标题 2"/>
          <p:cNvSpPr txBox="1">
            <a:spLocks/>
          </p:cNvSpPr>
          <p:nvPr/>
        </p:nvSpPr>
        <p:spPr>
          <a:xfrm>
            <a:off x="114301" y="19034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7921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300013" y="668149"/>
            <a:ext cx="8280920" cy="646331"/>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Motivation</a:t>
            </a:r>
          </a:p>
        </p:txBody>
      </p:sp>
      <p:sp>
        <p:nvSpPr>
          <p:cNvPr id="3" name="文本框 10"/>
          <p:cNvSpPr txBox="1">
            <a:spLocks noChangeArrowheads="1"/>
          </p:cNvSpPr>
          <p:nvPr/>
        </p:nvSpPr>
        <p:spPr bwMode="auto">
          <a:xfrm>
            <a:off x="277958" y="1253640"/>
            <a:ext cx="8866042" cy="954107"/>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spcAft>
                <a:spcPts val="900"/>
              </a:spcAft>
              <a:buNone/>
              <a:defRPr/>
            </a:pPr>
            <a:r>
              <a:rPr lang="en-US" altLang="zh-CN" sz="2800" dirty="0"/>
              <a:t>“Syntax structure” is essential  for a sentence to interpret the video. </a:t>
            </a:r>
          </a:p>
        </p:txBody>
      </p:sp>
      <p:sp>
        <p:nvSpPr>
          <p:cNvPr id="6" name="矩形 5"/>
          <p:cNvSpPr/>
          <p:nvPr/>
        </p:nvSpPr>
        <p:spPr>
          <a:xfrm>
            <a:off x="944046" y="4646706"/>
            <a:ext cx="3699961" cy="461665"/>
          </a:xfrm>
          <a:prstGeom prst="rect">
            <a:avLst/>
          </a:prstGeom>
        </p:spPr>
        <p:txBody>
          <a:bodyPr wrap="square">
            <a:spAutoFit/>
          </a:bodyPr>
          <a:lstStyle/>
          <a:p>
            <a:pPr>
              <a:spcAft>
                <a:spcPts val="900"/>
              </a:spcAft>
            </a:pPr>
            <a:r>
              <a:rPr lang="en-US" altLang="zh-CN" sz="2400" dirty="0"/>
              <a:t>A </a:t>
            </a:r>
            <a:r>
              <a:rPr lang="en-US" altLang="zh-CN" sz="2400" u="sng" dirty="0"/>
              <a:t>wolf</a:t>
            </a:r>
            <a:r>
              <a:rPr lang="en-US" altLang="zh-CN" sz="2400" dirty="0"/>
              <a:t> is </a:t>
            </a:r>
            <a:r>
              <a:rPr lang="en-US" altLang="zh-CN" sz="2400" u="sng" dirty="0"/>
              <a:t>eating</a:t>
            </a:r>
            <a:r>
              <a:rPr lang="en-US" altLang="zh-CN" sz="2400" dirty="0"/>
              <a:t> a </a:t>
            </a:r>
            <a:r>
              <a:rPr lang="en-US" altLang="zh-CN" sz="2400" u="sng" dirty="0"/>
              <a:t>sheep</a:t>
            </a:r>
            <a:r>
              <a:rPr lang="en-US" altLang="zh-CN" sz="2400" dirty="0"/>
              <a:t>.</a:t>
            </a:r>
          </a:p>
        </p:txBody>
      </p:sp>
      <p:sp>
        <p:nvSpPr>
          <p:cNvPr id="7" name="矩形 6"/>
          <p:cNvSpPr/>
          <p:nvPr/>
        </p:nvSpPr>
        <p:spPr>
          <a:xfrm>
            <a:off x="4967992" y="4661384"/>
            <a:ext cx="4176008" cy="461665"/>
          </a:xfrm>
          <a:prstGeom prst="rect">
            <a:avLst/>
          </a:prstGeom>
        </p:spPr>
        <p:txBody>
          <a:bodyPr wrap="square">
            <a:spAutoFit/>
          </a:bodyPr>
          <a:lstStyle/>
          <a:p>
            <a:pPr>
              <a:spcAft>
                <a:spcPts val="900"/>
              </a:spcAft>
            </a:pPr>
            <a:r>
              <a:rPr lang="en-US" altLang="zh-CN" sz="2400" dirty="0"/>
              <a:t>A </a:t>
            </a:r>
            <a:r>
              <a:rPr lang="en-US" altLang="zh-CN" sz="2400" u="sng" dirty="0"/>
              <a:t>wolf</a:t>
            </a:r>
            <a:r>
              <a:rPr lang="en-US" altLang="zh-CN" sz="2400" dirty="0"/>
              <a:t> and a </a:t>
            </a:r>
            <a:r>
              <a:rPr lang="en-US" altLang="zh-CN" sz="2400" u="sng" dirty="0"/>
              <a:t>sheep</a:t>
            </a:r>
            <a:r>
              <a:rPr lang="en-US" altLang="zh-CN" sz="2400" dirty="0"/>
              <a:t> are </a:t>
            </a:r>
            <a:r>
              <a:rPr lang="en-US" altLang="zh-CN" sz="2400" u="sng" dirty="0"/>
              <a:t>eating</a:t>
            </a:r>
            <a:r>
              <a:rPr lang="en-US" altLang="zh-CN" sz="2400" dirty="0"/>
              <a:t>. </a:t>
            </a:r>
          </a:p>
        </p:txBody>
      </p:sp>
      <p:sp>
        <p:nvSpPr>
          <p:cNvPr id="8" name="矩形 7"/>
          <p:cNvSpPr/>
          <p:nvPr/>
        </p:nvSpPr>
        <p:spPr>
          <a:xfrm>
            <a:off x="110127" y="5172410"/>
            <a:ext cx="5041542" cy="430887"/>
          </a:xfrm>
          <a:prstGeom prst="rect">
            <a:avLst/>
          </a:prstGeom>
        </p:spPr>
        <p:txBody>
          <a:bodyPr wrap="square">
            <a:spAutoFit/>
          </a:bodyPr>
          <a:lstStyle/>
          <a:p>
            <a:pPr>
              <a:defRPr/>
            </a:pPr>
            <a:r>
              <a:rPr lang="en-US" altLang="zh-CN" sz="2200" dirty="0">
                <a:solidFill>
                  <a:schemeClr val="tx1">
                    <a:lumMod val="95000"/>
                    <a:lumOff val="5000"/>
                  </a:schemeClr>
                </a:solidFill>
              </a:rPr>
              <a:t>DT-&gt;NN-&gt;BES-&gt;VBG-&gt;DT-&gt;NN</a:t>
            </a:r>
          </a:p>
        </p:txBody>
      </p:sp>
      <p:sp>
        <p:nvSpPr>
          <p:cNvPr id="9" name="矩形 8"/>
          <p:cNvSpPr/>
          <p:nvPr/>
        </p:nvSpPr>
        <p:spPr>
          <a:xfrm>
            <a:off x="4557255" y="5207494"/>
            <a:ext cx="4731669" cy="430887"/>
          </a:xfrm>
          <a:prstGeom prst="rect">
            <a:avLst/>
          </a:prstGeom>
        </p:spPr>
        <p:txBody>
          <a:bodyPr wrap="square">
            <a:spAutoFit/>
          </a:bodyPr>
          <a:lstStyle/>
          <a:p>
            <a:pPr>
              <a:defRPr/>
            </a:pPr>
            <a:r>
              <a:rPr lang="en-US" altLang="zh-CN" sz="2200" dirty="0">
                <a:solidFill>
                  <a:schemeClr val="tx1">
                    <a:lumMod val="95000"/>
                    <a:lumOff val="5000"/>
                  </a:schemeClr>
                </a:solidFill>
              </a:rPr>
              <a:t>DT-&gt;NN-&gt;CC-&gt;DT-&gt;NN-&gt;BES-&gt;VBG</a:t>
            </a:r>
          </a:p>
        </p:txBody>
      </p:sp>
      <p:sp>
        <p:nvSpPr>
          <p:cNvPr id="10" name="矩形 9"/>
          <p:cNvSpPr/>
          <p:nvPr/>
        </p:nvSpPr>
        <p:spPr>
          <a:xfrm>
            <a:off x="2402116" y="1934827"/>
            <a:ext cx="4258116" cy="461665"/>
          </a:xfrm>
          <a:prstGeom prst="rect">
            <a:avLst/>
          </a:prstGeom>
        </p:spPr>
        <p:txBody>
          <a:bodyPr wrap="square">
            <a:spAutoFit/>
          </a:bodyPr>
          <a:lstStyle/>
          <a:p>
            <a:pPr>
              <a:spcAft>
                <a:spcPts val="900"/>
              </a:spcAft>
            </a:pPr>
            <a:r>
              <a:rPr lang="en-US" altLang="zh-CN" sz="2400" dirty="0"/>
              <a:t>Semantics: wolf, eat, sheep</a:t>
            </a:r>
          </a:p>
        </p:txBody>
      </p:sp>
      <p:cxnSp>
        <p:nvCxnSpPr>
          <p:cNvPr id="11" name="肘形连接符 10"/>
          <p:cNvCxnSpPr>
            <a:stCxn id="10" idx="2"/>
            <a:endCxn id="30722" idx="0"/>
          </p:cNvCxnSpPr>
          <p:nvPr/>
        </p:nvCxnSpPr>
        <p:spPr>
          <a:xfrm rot="5400000">
            <a:off x="3189500" y="1737889"/>
            <a:ext cx="460101" cy="203486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肘形连接符 13"/>
          <p:cNvCxnSpPr/>
          <p:nvPr/>
        </p:nvCxnSpPr>
        <p:spPr>
          <a:xfrm>
            <a:off x="4445489" y="2733264"/>
            <a:ext cx="2286752" cy="36753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pic>
        <p:nvPicPr>
          <p:cNvPr id="2" name="图片 1"/>
          <p:cNvPicPr>
            <a:picLocks noChangeAspect="1"/>
          </p:cNvPicPr>
          <p:nvPr/>
        </p:nvPicPr>
        <p:blipFill>
          <a:blip r:embed="rId3" cstate="print"/>
          <a:stretch>
            <a:fillRect/>
          </a:stretch>
        </p:blipFill>
        <p:spPr>
          <a:xfrm>
            <a:off x="6189635" y="3086424"/>
            <a:ext cx="1085211" cy="1519058"/>
          </a:xfrm>
          <a:prstGeom prst="rect">
            <a:avLst/>
          </a:prstGeom>
        </p:spPr>
      </p:pic>
      <p:pic>
        <p:nvPicPr>
          <p:cNvPr id="30722" name="Picture 2" descr="Wolf and sheep as fast foo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430" y="2985372"/>
            <a:ext cx="2189338" cy="162011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00013" y="5766467"/>
            <a:ext cx="8597556" cy="954107"/>
          </a:xfrm>
          <a:prstGeom prst="rect">
            <a:avLst/>
          </a:prstGeom>
        </p:spPr>
        <p:txBody>
          <a:bodyPr wrap="square">
            <a:spAutoFit/>
          </a:bodyPr>
          <a:lstStyle/>
          <a:p>
            <a:pPr algn="ctr"/>
            <a:r>
              <a:rPr lang="en-US" altLang="zh-CN" sz="2800" b="1" dirty="0">
                <a:solidFill>
                  <a:srgbClr val="C00000"/>
                </a:solidFill>
              </a:rPr>
              <a:t>The captions differ in meanings with different syntactic structures</a:t>
            </a:r>
            <a:endParaRPr lang="zh-CN" altLang="en-US" sz="2800" b="1" dirty="0">
              <a:solidFill>
                <a:srgbClr val="C00000"/>
              </a:solidFill>
            </a:endParaRPr>
          </a:p>
        </p:txBody>
      </p:sp>
    </p:spTree>
    <p:extLst>
      <p:ext uri="{BB962C8B-B14F-4D97-AF65-F5344CB8AC3E}">
        <p14:creationId xmlns:p14="http://schemas.microsoft.com/office/powerpoint/2010/main" val="6615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9"/>
          <p:cNvSpPr txBox="1">
            <a:spLocks noChangeArrowheads="1"/>
          </p:cNvSpPr>
          <p:nvPr/>
        </p:nvSpPr>
        <p:spPr bwMode="auto">
          <a:xfrm>
            <a:off x="323528" y="785337"/>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Overview</a:t>
            </a:r>
          </a:p>
        </p:txBody>
      </p:sp>
      <p:pic>
        <p:nvPicPr>
          <p:cNvPr id="2" name="图片 1"/>
          <p:cNvPicPr>
            <a:picLocks noChangeAspect="1"/>
          </p:cNvPicPr>
          <p:nvPr/>
        </p:nvPicPr>
        <p:blipFill>
          <a:blip r:embed="rId3" cstate="print"/>
          <a:stretch>
            <a:fillRect/>
          </a:stretch>
        </p:blipFill>
        <p:spPr>
          <a:xfrm>
            <a:off x="899592" y="2972836"/>
            <a:ext cx="7567925" cy="3624515"/>
          </a:xfrm>
          <a:prstGeom prst="rect">
            <a:avLst/>
          </a:prstGeom>
        </p:spPr>
      </p:pic>
      <p:sp>
        <p:nvSpPr>
          <p:cNvPr id="132" name="文本框 10"/>
          <p:cNvSpPr txBox="1">
            <a:spLocks noChangeArrowheads="1"/>
          </p:cNvSpPr>
          <p:nvPr/>
        </p:nvSpPr>
        <p:spPr bwMode="auto">
          <a:xfrm>
            <a:off x="218674" y="1431668"/>
            <a:ext cx="9030687" cy="143116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spcAft>
                <a:spcPts val="900"/>
              </a:spcAft>
              <a:buNone/>
              <a:defRPr/>
            </a:pPr>
            <a:r>
              <a:rPr lang="en-US" altLang="zh-CN" sz="2400" dirty="0"/>
              <a:t>Jointly learning two subtasks</a:t>
            </a:r>
          </a:p>
          <a:p>
            <a:pPr marL="535781" indent="-197644">
              <a:spcBef>
                <a:spcPct val="0"/>
              </a:spcBef>
              <a:spcAft>
                <a:spcPts val="900"/>
              </a:spcAft>
              <a:defRPr/>
            </a:pPr>
            <a:r>
              <a:rPr lang="en-US" altLang="zh-CN" sz="2400" dirty="0"/>
              <a:t>Syntax representation learning            part-of-speech</a:t>
            </a:r>
            <a:r>
              <a:rPr lang="zh-CN" altLang="en-US" sz="2400" dirty="0"/>
              <a:t> </a:t>
            </a:r>
            <a:r>
              <a:rPr lang="en-US" altLang="zh-CN" sz="2400" dirty="0"/>
              <a:t>(POS) Tagging</a:t>
            </a:r>
          </a:p>
          <a:p>
            <a:pPr marL="535781" indent="-197644">
              <a:spcBef>
                <a:spcPct val="0"/>
              </a:spcBef>
              <a:spcAft>
                <a:spcPts val="900"/>
              </a:spcAft>
              <a:defRPr/>
            </a:pPr>
            <a:r>
              <a:rPr lang="en-US" altLang="zh-CN" sz="2400" dirty="0"/>
              <a:t>Visual cue translation             Mixture Model</a:t>
            </a:r>
          </a:p>
        </p:txBody>
      </p:sp>
      <p:cxnSp>
        <p:nvCxnSpPr>
          <p:cNvPr id="4" name="直接箭头连接符 3"/>
          <p:cNvCxnSpPr/>
          <p:nvPr/>
        </p:nvCxnSpPr>
        <p:spPr>
          <a:xfrm flipH="1">
            <a:off x="4734017" y="2204864"/>
            <a:ext cx="378042" cy="0"/>
          </a:xfrm>
          <a:prstGeom prst="straightConnector1">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3694764" y="2636912"/>
            <a:ext cx="378042" cy="0"/>
          </a:xfrm>
          <a:prstGeom prst="straightConnector1">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3098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9"/>
          <p:cNvSpPr txBox="1">
            <a:spLocks noChangeArrowheads="1"/>
          </p:cNvSpPr>
          <p:nvPr/>
        </p:nvSpPr>
        <p:spPr bwMode="auto">
          <a:xfrm>
            <a:off x="311165" y="764704"/>
            <a:ext cx="9069120"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Architecture </a:t>
            </a:r>
          </a:p>
        </p:txBody>
      </p:sp>
      <p:pic>
        <p:nvPicPr>
          <p:cNvPr id="2" name="图片 1"/>
          <p:cNvPicPr>
            <a:picLocks noChangeAspect="1"/>
          </p:cNvPicPr>
          <p:nvPr/>
        </p:nvPicPr>
        <p:blipFill>
          <a:blip r:embed="rId3" cstate="print"/>
          <a:stretch>
            <a:fillRect/>
          </a:stretch>
        </p:blipFill>
        <p:spPr>
          <a:xfrm>
            <a:off x="326363" y="1600110"/>
            <a:ext cx="8571224" cy="3773106"/>
          </a:xfrm>
          <a:prstGeom prst="rect">
            <a:avLst/>
          </a:prstGeom>
        </p:spPr>
      </p:pic>
    </p:spTree>
    <p:extLst>
      <p:ext uri="{BB962C8B-B14F-4D97-AF65-F5344CB8AC3E}">
        <p14:creationId xmlns:p14="http://schemas.microsoft.com/office/powerpoint/2010/main" val="36482826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9"/>
          <p:cNvSpPr txBox="1">
            <a:spLocks noChangeArrowheads="1"/>
          </p:cNvSpPr>
          <p:nvPr/>
        </p:nvSpPr>
        <p:spPr bwMode="auto">
          <a:xfrm>
            <a:off x="75127" y="634348"/>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Formulation  </a:t>
            </a:r>
          </a:p>
        </p:txBody>
      </p:sp>
      <p:graphicFrame>
        <p:nvGraphicFramePr>
          <p:cNvPr id="6" name="对象 6"/>
          <p:cNvGraphicFramePr>
            <a:graphicFrameLocks noChangeAspect="1"/>
          </p:cNvGraphicFramePr>
          <p:nvPr/>
        </p:nvGraphicFramePr>
        <p:xfrm>
          <a:off x="879467" y="1944428"/>
          <a:ext cx="4724640" cy="766080"/>
        </p:xfrm>
        <a:graphic>
          <a:graphicData uri="http://schemas.openxmlformats.org/presentationml/2006/ole">
            <mc:AlternateContent xmlns:mc="http://schemas.openxmlformats.org/markup-compatibility/2006">
              <mc:Choice xmlns:v="urn:schemas-microsoft-com:vml" Requires="v">
                <p:oleObj spid="_x0000_s5602" name="Equation" r:id="rId5" imgW="2679700" imgH="431800" progId="Equation.DSMT4">
                  <p:embed/>
                </p:oleObj>
              </mc:Choice>
              <mc:Fallback>
                <p:oleObj name="Equation" r:id="rId5" imgW="2679700" imgH="431800" progId="Equation.DSMT4">
                  <p:embed/>
                  <p:pic>
                    <p:nvPicPr>
                      <p:cNvPr id="6"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67" y="1944428"/>
                        <a:ext cx="4724640" cy="766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9"/>
          <p:cNvGraphicFramePr>
            <a:graphicFrameLocks noChangeAspect="1"/>
          </p:cNvGraphicFramePr>
          <p:nvPr/>
        </p:nvGraphicFramePr>
        <p:xfrm>
          <a:off x="870930" y="3952845"/>
          <a:ext cx="6575040" cy="1435680"/>
        </p:xfrm>
        <a:graphic>
          <a:graphicData uri="http://schemas.openxmlformats.org/presentationml/2006/ole">
            <mc:AlternateContent xmlns:mc="http://schemas.openxmlformats.org/markup-compatibility/2006">
              <mc:Choice xmlns:v="urn:schemas-microsoft-com:vml" Requires="v">
                <p:oleObj spid="_x0000_s5603" name="Equation" r:id="rId7" imgW="3733800" imgH="812800" progId="Equation.DSMT4">
                  <p:embed/>
                </p:oleObj>
              </mc:Choice>
              <mc:Fallback>
                <p:oleObj name="Equation" r:id="rId7" imgW="3733800" imgH="812800" progId="Equation.DSMT4">
                  <p:embed/>
                  <p:pic>
                    <p:nvPicPr>
                      <p:cNvPr id="7"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30" y="3952845"/>
                        <a:ext cx="6575040" cy="1435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直接连接符 8"/>
          <p:cNvCxnSpPr/>
          <p:nvPr/>
        </p:nvCxnSpPr>
        <p:spPr>
          <a:xfrm>
            <a:off x="3396285" y="5257890"/>
            <a:ext cx="195952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5486445" y="5257890"/>
            <a:ext cx="195952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矩形 9"/>
          <p:cNvSpPr/>
          <p:nvPr/>
        </p:nvSpPr>
        <p:spPr>
          <a:xfrm>
            <a:off x="3526921" y="5323207"/>
            <a:ext cx="1900713" cy="343620"/>
          </a:xfrm>
          <a:prstGeom prst="rect">
            <a:avLst/>
          </a:prstGeom>
        </p:spPr>
        <p:txBody>
          <a:bodyPr wrap="none">
            <a:spAutoFit/>
          </a:bodyPr>
          <a:lstStyle/>
          <a:p>
            <a:r>
              <a:rPr lang="en-US" altLang="zh-CN" sz="1633" dirty="0">
                <a:solidFill>
                  <a:srgbClr val="C00000"/>
                </a:solidFill>
              </a:rPr>
              <a:t>video POS tagging </a:t>
            </a:r>
            <a:endParaRPr lang="zh-CN" altLang="en-US" sz="1633" dirty="0">
              <a:solidFill>
                <a:srgbClr val="C00000"/>
              </a:solidFill>
            </a:endParaRPr>
          </a:p>
        </p:txBody>
      </p:sp>
      <p:sp>
        <p:nvSpPr>
          <p:cNvPr id="13" name="矩形 12"/>
          <p:cNvSpPr/>
          <p:nvPr/>
        </p:nvSpPr>
        <p:spPr>
          <a:xfrm>
            <a:off x="5551763" y="5323207"/>
            <a:ext cx="2105192" cy="343620"/>
          </a:xfrm>
          <a:prstGeom prst="rect">
            <a:avLst/>
          </a:prstGeom>
        </p:spPr>
        <p:txBody>
          <a:bodyPr wrap="none">
            <a:spAutoFit/>
          </a:bodyPr>
          <a:lstStyle/>
          <a:p>
            <a:r>
              <a:rPr lang="en-US" altLang="zh-CN" sz="1633" dirty="0">
                <a:solidFill>
                  <a:srgbClr val="C00000"/>
                </a:solidFill>
              </a:rPr>
              <a:t>visual cue translation</a:t>
            </a:r>
            <a:endParaRPr lang="zh-CN" altLang="en-US" sz="1633" dirty="0">
              <a:solidFill>
                <a:srgbClr val="C00000"/>
              </a:solidFill>
            </a:endParaRPr>
          </a:p>
        </p:txBody>
      </p:sp>
      <p:sp>
        <p:nvSpPr>
          <p:cNvPr id="11" name="矩形 10"/>
          <p:cNvSpPr/>
          <p:nvPr/>
        </p:nvSpPr>
        <p:spPr>
          <a:xfrm>
            <a:off x="6074303" y="1404158"/>
            <a:ext cx="2520727" cy="2331729"/>
          </a:xfrm>
          <a:prstGeom prst="rect">
            <a:avLst/>
          </a:prstGeom>
          <a:ln w="19050">
            <a:solidFill>
              <a:schemeClr val="accent1">
                <a:shade val="95000"/>
                <a:satMod val="105000"/>
              </a:schemeClr>
            </a:solidFill>
          </a:ln>
        </p:spPr>
        <p:txBody>
          <a:bodyPr wrap="square">
            <a:spAutoFit/>
          </a:bodyPr>
          <a:lstStyle/>
          <a:p>
            <a:pPr>
              <a:spcAft>
                <a:spcPts val="1089"/>
              </a:spcAft>
            </a:pPr>
            <a:r>
              <a:rPr lang="en-US" altLang="zh-CN" sz="2177" b="1" dirty="0"/>
              <a:t>Input Video:</a:t>
            </a:r>
          </a:p>
          <a:p>
            <a:pPr>
              <a:spcAft>
                <a:spcPts val="1089"/>
              </a:spcAft>
            </a:pPr>
            <a:r>
              <a:rPr lang="en-US" altLang="zh-CN" sz="2177" b="1" dirty="0"/>
              <a:t>POS sequence:</a:t>
            </a:r>
          </a:p>
          <a:p>
            <a:pPr>
              <a:spcAft>
                <a:spcPts val="1089"/>
              </a:spcAft>
            </a:pPr>
            <a:endParaRPr lang="en-US" altLang="zh-CN" sz="2177" b="1" dirty="0"/>
          </a:p>
          <a:p>
            <a:pPr>
              <a:spcAft>
                <a:spcPts val="1089"/>
              </a:spcAft>
            </a:pPr>
            <a:r>
              <a:rPr lang="en-US" altLang="zh-CN" sz="2177" b="1" dirty="0"/>
              <a:t>Caption</a:t>
            </a:r>
            <a:r>
              <a:rPr lang="zh-CN" altLang="en-US" sz="2177" b="1" dirty="0"/>
              <a:t>：</a:t>
            </a:r>
            <a:endParaRPr lang="en-US" altLang="zh-CN" sz="2177" b="1" dirty="0"/>
          </a:p>
          <a:p>
            <a:pPr>
              <a:spcAft>
                <a:spcPts val="1089"/>
              </a:spcAft>
            </a:pPr>
            <a:endParaRPr lang="en-US" altLang="zh-CN" sz="2177" b="1" dirty="0"/>
          </a:p>
        </p:txBody>
      </p:sp>
      <p:sp>
        <p:nvSpPr>
          <p:cNvPr id="14" name="文本框 10"/>
          <p:cNvSpPr txBox="1">
            <a:spLocks noChangeArrowheads="1"/>
          </p:cNvSpPr>
          <p:nvPr/>
        </p:nvSpPr>
        <p:spPr bwMode="auto">
          <a:xfrm>
            <a:off x="64802" y="1404158"/>
            <a:ext cx="5748231" cy="2246577"/>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Joint probability</a:t>
            </a:r>
          </a:p>
          <a:p>
            <a:pPr marL="414726" indent="-414726">
              <a:spcBef>
                <a:spcPct val="0"/>
              </a:spcBef>
              <a:spcAft>
                <a:spcPts val="1089"/>
              </a:spcAft>
              <a:buFont typeface="Wingdings" panose="05000000000000000000" pitchFamily="2" charset="2"/>
              <a:buChar char="ü"/>
              <a:defRPr/>
            </a:pPr>
            <a:endParaRPr lang="en-US" altLang="zh-CN" sz="2903" dirty="0"/>
          </a:p>
          <a:p>
            <a:pPr marL="414726" indent="-414726">
              <a:spcBef>
                <a:spcPct val="0"/>
              </a:spcBef>
              <a:spcAft>
                <a:spcPts val="1089"/>
              </a:spcAft>
              <a:buFont typeface="Wingdings" panose="05000000000000000000" pitchFamily="2" charset="2"/>
              <a:buChar char="ü"/>
              <a:defRPr/>
            </a:pPr>
            <a:endParaRPr lang="en-US" altLang="zh-CN" sz="2903" dirty="0"/>
          </a:p>
          <a:p>
            <a:pPr marL="414726" indent="-414726">
              <a:spcBef>
                <a:spcPct val="0"/>
              </a:spcBef>
              <a:spcAft>
                <a:spcPts val="1089"/>
              </a:spcAft>
              <a:buFont typeface="Wingdings" panose="05000000000000000000" pitchFamily="2" charset="2"/>
              <a:buChar char="ü"/>
              <a:defRPr/>
            </a:pPr>
            <a:r>
              <a:rPr lang="en-US" altLang="zh-CN" sz="2903" dirty="0"/>
              <a:t>Maximize the likelihood function</a:t>
            </a:r>
            <a:endParaRPr lang="en-US" altLang="zh-CN" sz="2540" dirty="0"/>
          </a:p>
        </p:txBody>
      </p:sp>
      <p:graphicFrame>
        <p:nvGraphicFramePr>
          <p:cNvPr id="15" name="对象 9"/>
          <p:cNvGraphicFramePr>
            <a:graphicFrameLocks noChangeAspect="1"/>
          </p:cNvGraphicFramePr>
          <p:nvPr/>
        </p:nvGraphicFramePr>
        <p:xfrm>
          <a:off x="6335573" y="2318603"/>
          <a:ext cx="1632960" cy="403200"/>
        </p:xfrm>
        <a:graphic>
          <a:graphicData uri="http://schemas.openxmlformats.org/presentationml/2006/ole">
            <mc:AlternateContent xmlns:mc="http://schemas.openxmlformats.org/markup-compatibility/2006">
              <mc:Choice xmlns:v="urn:schemas-microsoft-com:vml" Requires="v">
                <p:oleObj spid="_x0000_s5604" name="Equation" r:id="rId9" imgW="927000" imgH="228600" progId="Equation.DSMT4">
                  <p:embed/>
                </p:oleObj>
              </mc:Choice>
              <mc:Fallback>
                <p:oleObj name="Equation" r:id="rId9" imgW="927000" imgH="228600" progId="Equation.DSMT4">
                  <p:embed/>
                  <p:pic>
                    <p:nvPicPr>
                      <p:cNvPr id="15"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5573" y="2318603"/>
                        <a:ext cx="1632960" cy="4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9"/>
          <p:cNvGraphicFramePr>
            <a:graphicFrameLocks noChangeAspect="1"/>
          </p:cNvGraphicFramePr>
          <p:nvPr/>
        </p:nvGraphicFramePr>
        <p:xfrm>
          <a:off x="6335573" y="3233048"/>
          <a:ext cx="1789920" cy="403200"/>
        </p:xfrm>
        <a:graphic>
          <a:graphicData uri="http://schemas.openxmlformats.org/presentationml/2006/ole">
            <mc:AlternateContent xmlns:mc="http://schemas.openxmlformats.org/markup-compatibility/2006">
              <mc:Choice xmlns:v="urn:schemas-microsoft-com:vml" Requires="v">
                <p:oleObj spid="_x0000_s5605" name="Equation" r:id="rId11" imgW="1015920" imgH="228600" progId="Equation.DSMT4">
                  <p:embed/>
                </p:oleObj>
              </mc:Choice>
              <mc:Fallback>
                <p:oleObj name="Equation" r:id="rId11" imgW="1015920" imgH="228600" progId="Equation.DSMT4">
                  <p:embed/>
                  <p:pic>
                    <p:nvPicPr>
                      <p:cNvPr id="16"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5573" y="3233048"/>
                        <a:ext cx="1789920" cy="4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9"/>
          <p:cNvGraphicFramePr>
            <a:graphicFrameLocks noChangeAspect="1"/>
          </p:cNvGraphicFramePr>
          <p:nvPr/>
        </p:nvGraphicFramePr>
        <p:xfrm>
          <a:off x="7731085" y="1508351"/>
          <a:ext cx="201600" cy="246240"/>
        </p:xfrm>
        <a:graphic>
          <a:graphicData uri="http://schemas.openxmlformats.org/presentationml/2006/ole">
            <mc:AlternateContent xmlns:mc="http://schemas.openxmlformats.org/markup-compatibility/2006">
              <mc:Choice xmlns:v="urn:schemas-microsoft-com:vml" Requires="v">
                <p:oleObj spid="_x0000_s5606" name="Equation" r:id="rId13" imgW="114120" imgH="139680" progId="Equation.DSMT4">
                  <p:embed/>
                </p:oleObj>
              </mc:Choice>
              <mc:Fallback>
                <p:oleObj name="Equation" r:id="rId13" imgW="114120" imgH="139680" progId="Equation.DSMT4">
                  <p:embed/>
                  <p:pic>
                    <p:nvPicPr>
                      <p:cNvPr id="17" name="对象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1085" y="1508351"/>
                        <a:ext cx="201600" cy="246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19249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9"/>
          <p:cNvSpPr txBox="1">
            <a:spLocks noChangeArrowheads="1"/>
          </p:cNvSpPr>
          <p:nvPr/>
        </p:nvSpPr>
        <p:spPr bwMode="auto">
          <a:xfrm>
            <a:off x="40142" y="657449"/>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Syntax representation learning</a:t>
            </a:r>
          </a:p>
        </p:txBody>
      </p:sp>
      <p:sp>
        <p:nvSpPr>
          <p:cNvPr id="15364" name="文本框 10"/>
          <p:cNvSpPr txBox="1">
            <a:spLocks noChangeArrowheads="1"/>
          </p:cNvSpPr>
          <p:nvPr/>
        </p:nvSpPr>
        <p:spPr bwMode="auto">
          <a:xfrm>
            <a:off x="64800" y="1386318"/>
            <a:ext cx="9079200" cy="3701013"/>
          </a:xfrm>
          <a:prstGeom prst="rect">
            <a:avLst/>
          </a:prstGeom>
          <a:noFill/>
          <a:ln w="9525">
            <a:noFill/>
            <a:miter lim="800000"/>
            <a:headEnd/>
            <a:tailEnd/>
          </a:ln>
        </p:spPr>
        <p:txBody>
          <a:bodyPr>
            <a:spAutoFit/>
          </a:bodyPr>
          <a:lstStyle/>
          <a:p>
            <a:pPr marL="414726" indent="-414726">
              <a:spcAft>
                <a:spcPts val="1089"/>
              </a:spcAft>
              <a:buFont typeface="Wingdings" pitchFamily="2" charset="2"/>
              <a:buChar char="ü"/>
            </a:pPr>
            <a:r>
              <a:rPr lang="en-US" altLang="zh-CN" sz="2540" dirty="0"/>
              <a:t>Video POS tagging: sequence to sequence (S2S) model</a:t>
            </a:r>
          </a:p>
          <a:p>
            <a:pPr marL="414726" indent="-414726">
              <a:spcAft>
                <a:spcPts val="1089"/>
              </a:spcAft>
              <a:buFont typeface="Wingdings" pitchFamily="2" charset="2"/>
              <a:buChar char="ü"/>
            </a:pPr>
            <a:endParaRPr lang="en-US" altLang="zh-CN" sz="2540" dirty="0"/>
          </a:p>
          <a:p>
            <a:pPr marL="414726" indent="-414726">
              <a:spcAft>
                <a:spcPts val="1089"/>
              </a:spcAft>
            </a:pPr>
            <a:endParaRPr lang="en-US" altLang="zh-CN" sz="2540" dirty="0"/>
          </a:p>
          <a:p>
            <a:pPr marL="414726" indent="-414726">
              <a:spcAft>
                <a:spcPts val="1089"/>
              </a:spcAft>
              <a:buFont typeface="Wingdings" pitchFamily="2" charset="2"/>
              <a:buChar char="ü"/>
            </a:pPr>
            <a:endParaRPr lang="en-US" altLang="zh-CN" sz="2540" dirty="0"/>
          </a:p>
          <a:p>
            <a:pPr marL="414726" indent="-414726">
              <a:spcAft>
                <a:spcPts val="1089"/>
              </a:spcAft>
              <a:buFont typeface="Wingdings" pitchFamily="2" charset="2"/>
              <a:buChar char="ü"/>
            </a:pPr>
            <a:r>
              <a:rPr lang="en-US" altLang="zh-CN" sz="2540" dirty="0"/>
              <a:t>Constraint</a:t>
            </a:r>
            <a:r>
              <a:rPr lang="zh-CN" altLang="en-US" sz="2540" dirty="0"/>
              <a:t> </a:t>
            </a:r>
            <a:endParaRPr lang="en-US" altLang="zh-CN" sz="2540" dirty="0"/>
          </a:p>
          <a:p>
            <a:pPr marL="555145" indent="-326556">
              <a:lnSpc>
                <a:spcPts val="2086"/>
              </a:lnSpc>
              <a:spcAft>
                <a:spcPts val="1089"/>
              </a:spcAft>
              <a:buFont typeface="Arial" pitchFamily="34" charset="0"/>
              <a:buChar char="•"/>
            </a:pPr>
            <a:r>
              <a:rPr lang="en-US" altLang="zh-CN" sz="2540" dirty="0"/>
              <a:t> diversify the POS in each generated sentence</a:t>
            </a:r>
          </a:p>
          <a:p>
            <a:pPr marL="555145" indent="-326556">
              <a:lnSpc>
                <a:spcPts val="2086"/>
              </a:lnSpc>
              <a:spcAft>
                <a:spcPts val="1089"/>
              </a:spcAft>
              <a:buFont typeface="Arial" pitchFamily="34" charset="0"/>
              <a:buChar char="•"/>
            </a:pPr>
            <a:r>
              <a:rPr lang="en-US" altLang="zh-CN" sz="2540" dirty="0"/>
              <a:t> encourage each POS tag to appear in a sentence at least once </a:t>
            </a:r>
          </a:p>
        </p:txBody>
      </p:sp>
      <p:graphicFrame>
        <p:nvGraphicFramePr>
          <p:cNvPr id="48" name="对象 2"/>
          <p:cNvGraphicFramePr>
            <a:graphicFrameLocks noChangeAspect="1"/>
          </p:cNvGraphicFramePr>
          <p:nvPr>
            <p:extLst>
              <p:ext uri="{D42A27DB-BD31-4B8C-83A1-F6EECF244321}">
                <p14:modId xmlns:p14="http://schemas.microsoft.com/office/powerpoint/2010/main" val="4061397957"/>
              </p:ext>
            </p:extLst>
          </p:nvPr>
        </p:nvGraphicFramePr>
        <p:xfrm>
          <a:off x="748063" y="2322380"/>
          <a:ext cx="4191470" cy="914445"/>
        </p:xfrm>
        <a:graphic>
          <a:graphicData uri="http://schemas.openxmlformats.org/presentationml/2006/ole">
            <mc:AlternateContent xmlns:mc="http://schemas.openxmlformats.org/markup-compatibility/2006">
              <mc:Choice xmlns:v="urn:schemas-microsoft-com:vml" Requires="v">
                <p:oleObj spid="_x0000_s6338" name="Equation" r:id="rId4" imgW="2057400" imgH="444240" progId="Equation.DSMT4">
                  <p:embed/>
                </p:oleObj>
              </mc:Choice>
              <mc:Fallback>
                <p:oleObj name="Equation" r:id="rId4" imgW="2057400" imgH="444240" progId="Equation.DSMT4">
                  <p:embed/>
                  <p:pic>
                    <p:nvPicPr>
                      <p:cNvPr id="48"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63" y="2322380"/>
                        <a:ext cx="4191470" cy="914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对象 8"/>
          <p:cNvGraphicFramePr>
            <a:graphicFrameLocks noChangeAspect="1"/>
          </p:cNvGraphicFramePr>
          <p:nvPr>
            <p:extLst>
              <p:ext uri="{D42A27DB-BD31-4B8C-83A1-F6EECF244321}">
                <p14:modId xmlns:p14="http://schemas.microsoft.com/office/powerpoint/2010/main" val="2382004453"/>
              </p:ext>
            </p:extLst>
          </p:nvPr>
        </p:nvGraphicFramePr>
        <p:xfrm>
          <a:off x="2331874" y="5052773"/>
          <a:ext cx="3853732" cy="874336"/>
        </p:xfrm>
        <a:graphic>
          <a:graphicData uri="http://schemas.openxmlformats.org/presentationml/2006/ole">
            <mc:AlternateContent xmlns:mc="http://schemas.openxmlformats.org/markup-compatibility/2006">
              <mc:Choice xmlns:v="urn:schemas-microsoft-com:vml" Requires="v">
                <p:oleObj spid="_x0000_s6339" name="Equation" r:id="rId6" imgW="1904760" imgH="431640" progId="Equation.DSMT4">
                  <p:embed/>
                </p:oleObj>
              </mc:Choice>
              <mc:Fallback>
                <p:oleObj name="Equation" r:id="rId6" imgW="1904760" imgH="431640" progId="Equation.DSMT4">
                  <p:embed/>
                  <p:pic>
                    <p:nvPicPr>
                      <p:cNvPr id="56"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1874" y="5052773"/>
                        <a:ext cx="3853732" cy="874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5617079" y="2384248"/>
            <a:ext cx="362304" cy="3609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89" dirty="0">
              <a:solidFill>
                <a:schemeClr val="tx1"/>
              </a:solidFill>
            </a:endParaRPr>
          </a:p>
        </p:txBody>
      </p:sp>
      <p:sp>
        <p:nvSpPr>
          <p:cNvPr id="7" name="矩形 6"/>
          <p:cNvSpPr/>
          <p:nvPr/>
        </p:nvSpPr>
        <p:spPr>
          <a:xfrm>
            <a:off x="6345326" y="2383923"/>
            <a:ext cx="362304" cy="3613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89" dirty="0">
              <a:solidFill>
                <a:schemeClr val="tx1"/>
              </a:solidFill>
            </a:endParaRPr>
          </a:p>
        </p:txBody>
      </p:sp>
      <p:sp>
        <p:nvSpPr>
          <p:cNvPr id="8" name="矩形 7"/>
          <p:cNvSpPr/>
          <p:nvPr/>
        </p:nvSpPr>
        <p:spPr>
          <a:xfrm>
            <a:off x="7919129" y="2383923"/>
            <a:ext cx="362304" cy="3613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89" dirty="0">
              <a:solidFill>
                <a:schemeClr val="tx1"/>
              </a:solidFill>
            </a:endParaRPr>
          </a:p>
        </p:txBody>
      </p:sp>
      <p:cxnSp>
        <p:nvCxnSpPr>
          <p:cNvPr id="9" name="直接箭头连接符 8"/>
          <p:cNvCxnSpPr>
            <a:stCxn id="6" idx="3"/>
            <a:endCxn id="7" idx="1"/>
          </p:cNvCxnSpPr>
          <p:nvPr/>
        </p:nvCxnSpPr>
        <p:spPr bwMode="auto">
          <a:xfrm flipV="1">
            <a:off x="5979383" y="2564577"/>
            <a:ext cx="365942" cy="162"/>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
        <p:nvSpPr>
          <p:cNvPr id="10" name="文本框 8"/>
          <p:cNvSpPr txBox="1">
            <a:spLocks noChangeArrowheads="1"/>
          </p:cNvSpPr>
          <p:nvPr/>
        </p:nvSpPr>
        <p:spPr bwMode="auto">
          <a:xfrm>
            <a:off x="7119383" y="2459246"/>
            <a:ext cx="728395" cy="25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1089" b="1" dirty="0">
                <a:latin typeface="Times New Roman" panose="02020603050405020304" pitchFamily="18" charset="0"/>
                <a:cs typeface="Times New Roman" panose="02020603050405020304" pitchFamily="18" charset="0"/>
              </a:rPr>
              <a:t>···</a:t>
            </a:r>
            <a:endParaRPr lang="zh-CN" altLang="en-US" sz="1270" b="1" dirty="0">
              <a:latin typeface="Times New Roman" panose="02020603050405020304" pitchFamily="18" charset="0"/>
              <a:cs typeface="Times New Roman" panose="02020603050405020304" pitchFamily="18" charset="0"/>
            </a:endParaRPr>
          </a:p>
        </p:txBody>
      </p:sp>
      <p:cxnSp>
        <p:nvCxnSpPr>
          <p:cNvPr id="12" name="直接箭头连接符 11"/>
          <p:cNvCxnSpPr>
            <a:stCxn id="7" idx="3"/>
          </p:cNvCxnSpPr>
          <p:nvPr/>
        </p:nvCxnSpPr>
        <p:spPr bwMode="auto">
          <a:xfrm flipV="1">
            <a:off x="6707630" y="2564574"/>
            <a:ext cx="353404" cy="3"/>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6921374" y="3346300"/>
            <a:ext cx="459279"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v</a:t>
            </a:r>
            <a:endParaRPr lang="zh-CN" altLang="en-US" sz="2540" i="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568591" y="1722442"/>
            <a:ext cx="459279"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t</a:t>
            </a:r>
            <a:r>
              <a:rPr lang="en-US" altLang="zh-CN" sz="2540" i="1" baseline="-25000" dirty="0">
                <a:latin typeface="Times New Roman" panose="02020603050405020304" pitchFamily="18" charset="0"/>
                <a:cs typeface="Times New Roman" panose="02020603050405020304" pitchFamily="18" charset="0"/>
              </a:rPr>
              <a:t>1</a:t>
            </a:r>
            <a:endParaRPr lang="zh-CN" altLang="en-US" sz="2540" i="1" baseline="-250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5415958" y="2995320"/>
            <a:ext cx="764544"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s</a:t>
            </a:r>
            <a:r>
              <a:rPr lang="en-US" altLang="zh-CN" sz="2540" i="1" baseline="-25000" dirty="0">
                <a:latin typeface="Times New Roman" panose="02020603050405020304" pitchFamily="18" charset="0"/>
                <a:cs typeface="Times New Roman" panose="02020603050405020304" pitchFamily="18" charset="0"/>
              </a:rPr>
              <a:t>0</a:t>
            </a:r>
            <a:endParaRPr lang="zh-CN" altLang="en-US" sz="2540" i="1" baseline="-25000" dirty="0">
              <a:latin typeface="Times New Roman" panose="02020603050405020304" pitchFamily="18" charset="0"/>
              <a:cs typeface="Times New Roman" panose="02020603050405020304" pitchFamily="18" charset="0"/>
            </a:endParaRPr>
          </a:p>
        </p:txBody>
      </p:sp>
      <p:cxnSp>
        <p:nvCxnSpPr>
          <p:cNvPr id="17" name="直接箭头连接符 16"/>
          <p:cNvCxnSpPr>
            <a:stCxn id="3" idx="0"/>
            <a:endCxn id="6" idx="2"/>
          </p:cNvCxnSpPr>
          <p:nvPr/>
        </p:nvCxnSpPr>
        <p:spPr bwMode="auto">
          <a:xfrm flipH="1" flipV="1">
            <a:off x="5798231" y="2745229"/>
            <a:ext cx="1352782" cy="60107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3" idx="0"/>
            <a:endCxn id="7" idx="2"/>
          </p:cNvCxnSpPr>
          <p:nvPr/>
        </p:nvCxnSpPr>
        <p:spPr bwMode="auto">
          <a:xfrm flipH="1" flipV="1">
            <a:off x="6526478" y="2745230"/>
            <a:ext cx="624535" cy="601069"/>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3" idx="0"/>
            <a:endCxn id="8" idx="2"/>
          </p:cNvCxnSpPr>
          <p:nvPr/>
        </p:nvCxnSpPr>
        <p:spPr bwMode="auto">
          <a:xfrm flipV="1">
            <a:off x="7151013" y="2745230"/>
            <a:ext cx="949268" cy="601069"/>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6" idx="0"/>
            <a:endCxn id="15" idx="2"/>
          </p:cNvCxnSpPr>
          <p:nvPr/>
        </p:nvCxnSpPr>
        <p:spPr bwMode="auto">
          <a:xfrm flipH="1" flipV="1">
            <a:off x="5798231" y="2197048"/>
            <a:ext cx="1" cy="18720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16" idx="0"/>
            <a:endCxn id="6" idx="2"/>
          </p:cNvCxnSpPr>
          <p:nvPr/>
        </p:nvCxnSpPr>
        <p:spPr bwMode="auto">
          <a:xfrm flipV="1">
            <a:off x="5798230" y="2745230"/>
            <a:ext cx="2" cy="25009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
        <p:nvSpPr>
          <p:cNvPr id="61" name="文本框 60"/>
          <p:cNvSpPr txBox="1"/>
          <p:nvPr/>
        </p:nvSpPr>
        <p:spPr>
          <a:xfrm>
            <a:off x="6146655" y="2995320"/>
            <a:ext cx="764544"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s</a:t>
            </a:r>
            <a:r>
              <a:rPr lang="en-US" altLang="zh-CN" sz="2540" i="1" baseline="-25000" dirty="0">
                <a:latin typeface="Times New Roman" panose="02020603050405020304" pitchFamily="18" charset="0"/>
                <a:cs typeface="Times New Roman" panose="02020603050405020304" pitchFamily="18" charset="0"/>
              </a:rPr>
              <a:t>1</a:t>
            </a:r>
            <a:endParaRPr lang="zh-CN" altLang="en-US" sz="2540" i="1" baseline="-25000" dirty="0">
              <a:latin typeface="Times New Roman" panose="02020603050405020304" pitchFamily="18" charset="0"/>
              <a:cs typeface="Times New Roman" panose="02020603050405020304" pitchFamily="18" charset="0"/>
            </a:endParaRPr>
          </a:p>
        </p:txBody>
      </p:sp>
      <p:cxnSp>
        <p:nvCxnSpPr>
          <p:cNvPr id="62" name="直接箭头连接符 61"/>
          <p:cNvCxnSpPr>
            <a:stCxn id="61" idx="0"/>
            <a:endCxn id="7" idx="2"/>
          </p:cNvCxnSpPr>
          <p:nvPr/>
        </p:nvCxnSpPr>
        <p:spPr bwMode="auto">
          <a:xfrm flipH="1" flipV="1">
            <a:off x="6526478" y="2745230"/>
            <a:ext cx="2449" cy="250089"/>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16" idx="0"/>
            <a:endCxn id="7" idx="2"/>
          </p:cNvCxnSpPr>
          <p:nvPr/>
        </p:nvCxnSpPr>
        <p:spPr bwMode="auto">
          <a:xfrm flipV="1">
            <a:off x="5798230" y="2745230"/>
            <a:ext cx="728248" cy="250089"/>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
        <p:nvSpPr>
          <p:cNvPr id="69" name="文本框 68"/>
          <p:cNvSpPr txBox="1"/>
          <p:nvPr/>
        </p:nvSpPr>
        <p:spPr>
          <a:xfrm>
            <a:off x="6297429" y="1722118"/>
            <a:ext cx="459279"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t</a:t>
            </a:r>
            <a:r>
              <a:rPr lang="en-US" altLang="zh-CN" sz="2540" i="1" baseline="-25000" dirty="0">
                <a:latin typeface="Times New Roman" panose="02020603050405020304" pitchFamily="18" charset="0"/>
                <a:cs typeface="Times New Roman" panose="02020603050405020304" pitchFamily="18" charset="0"/>
              </a:rPr>
              <a:t>2</a:t>
            </a:r>
            <a:endParaRPr lang="zh-CN" altLang="en-US" sz="2540" i="1" baseline="-25000" dirty="0">
              <a:latin typeface="Times New Roman" panose="02020603050405020304" pitchFamily="18" charset="0"/>
              <a:cs typeface="Times New Roman" panose="02020603050405020304" pitchFamily="18" charset="0"/>
            </a:endParaRPr>
          </a:p>
        </p:txBody>
      </p:sp>
      <p:cxnSp>
        <p:nvCxnSpPr>
          <p:cNvPr id="70" name="直接箭头连接符 69"/>
          <p:cNvCxnSpPr>
            <a:stCxn id="7" idx="0"/>
            <a:endCxn id="69" idx="2"/>
          </p:cNvCxnSpPr>
          <p:nvPr/>
        </p:nvCxnSpPr>
        <p:spPr bwMode="auto">
          <a:xfrm flipV="1">
            <a:off x="6526478" y="2196723"/>
            <a:ext cx="591" cy="18720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865721" y="1722118"/>
            <a:ext cx="459279" cy="483209"/>
          </a:xfrm>
          <a:prstGeom prst="rect">
            <a:avLst/>
          </a:prstGeom>
          <a:noFill/>
        </p:spPr>
        <p:txBody>
          <a:bodyPr wrap="square" rtlCol="0">
            <a:spAutoFit/>
          </a:bodyPr>
          <a:lstStyle/>
          <a:p>
            <a:pPr algn="ctr"/>
            <a:r>
              <a:rPr lang="en-US" altLang="zh-CN" sz="2540" i="1" dirty="0" err="1">
                <a:latin typeface="Times New Roman" panose="02020603050405020304" pitchFamily="18" charset="0"/>
                <a:cs typeface="Times New Roman" panose="02020603050405020304" pitchFamily="18" charset="0"/>
              </a:rPr>
              <a:t>t</a:t>
            </a:r>
            <a:r>
              <a:rPr lang="en-US" altLang="zh-CN" sz="2540" i="1" baseline="-25000" dirty="0" err="1">
                <a:latin typeface="Times New Roman" panose="02020603050405020304" pitchFamily="18" charset="0"/>
                <a:cs typeface="Times New Roman" panose="02020603050405020304" pitchFamily="18" charset="0"/>
              </a:rPr>
              <a:t>i</a:t>
            </a:r>
            <a:endParaRPr lang="zh-CN" altLang="en-US" sz="2540" i="1" baseline="-25000"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7713087" y="2995221"/>
            <a:ext cx="764544" cy="483209"/>
          </a:xfrm>
          <a:prstGeom prst="rect">
            <a:avLst/>
          </a:prstGeom>
          <a:noFill/>
        </p:spPr>
        <p:txBody>
          <a:bodyPr wrap="square" rtlCol="0">
            <a:spAutoFit/>
          </a:bodyPr>
          <a:lstStyle/>
          <a:p>
            <a:pPr algn="ctr"/>
            <a:r>
              <a:rPr lang="en-US" altLang="zh-CN" sz="2540" i="1" dirty="0">
                <a:latin typeface="Times New Roman" panose="02020603050405020304" pitchFamily="18" charset="0"/>
                <a:cs typeface="Times New Roman" panose="02020603050405020304" pitchFamily="18" charset="0"/>
              </a:rPr>
              <a:t>s</a:t>
            </a:r>
            <a:r>
              <a:rPr lang="en-US" altLang="zh-CN" sz="2540" i="1" baseline="-25000" dirty="0">
                <a:latin typeface="Times New Roman" panose="02020603050405020304" pitchFamily="18" charset="0"/>
                <a:cs typeface="Times New Roman" panose="02020603050405020304" pitchFamily="18" charset="0"/>
              </a:rPr>
              <a:t>i-1</a:t>
            </a:r>
            <a:endParaRPr lang="zh-CN" altLang="en-US" sz="2540" i="1" baseline="-25000" dirty="0">
              <a:latin typeface="Times New Roman" panose="02020603050405020304" pitchFamily="18" charset="0"/>
              <a:cs typeface="Times New Roman" panose="02020603050405020304" pitchFamily="18" charset="0"/>
            </a:endParaRPr>
          </a:p>
        </p:txBody>
      </p:sp>
      <p:cxnSp>
        <p:nvCxnSpPr>
          <p:cNvPr id="83" name="直接箭头连接符 82"/>
          <p:cNvCxnSpPr>
            <a:stCxn id="8" idx="0"/>
            <a:endCxn id="76" idx="2"/>
          </p:cNvCxnSpPr>
          <p:nvPr/>
        </p:nvCxnSpPr>
        <p:spPr bwMode="auto">
          <a:xfrm flipH="1" flipV="1">
            <a:off x="8095361" y="2196723"/>
            <a:ext cx="4921" cy="18720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80" idx="0"/>
            <a:endCxn id="8" idx="2"/>
          </p:cNvCxnSpPr>
          <p:nvPr/>
        </p:nvCxnSpPr>
        <p:spPr bwMode="auto">
          <a:xfrm flipV="1">
            <a:off x="8095359" y="2745231"/>
            <a:ext cx="4922" cy="249990"/>
          </a:xfrm>
          <a:prstGeom prst="straightConnector1">
            <a:avLst/>
          </a:prstGeom>
          <a:noFill/>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90437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95728" y="543943"/>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Visual Cue Translation</a:t>
            </a:r>
          </a:p>
        </p:txBody>
      </p:sp>
      <p:graphicFrame>
        <p:nvGraphicFramePr>
          <p:cNvPr id="7" name="对象 14"/>
          <p:cNvGraphicFramePr>
            <a:graphicFrameLocks noChangeAspect="1"/>
          </p:cNvGraphicFramePr>
          <p:nvPr/>
        </p:nvGraphicFramePr>
        <p:xfrm>
          <a:off x="573090" y="1649520"/>
          <a:ext cx="3607005" cy="801906"/>
        </p:xfrm>
        <a:graphic>
          <a:graphicData uri="http://schemas.openxmlformats.org/presentationml/2006/ole">
            <mc:AlternateContent xmlns:mc="http://schemas.openxmlformats.org/markup-compatibility/2006">
              <mc:Choice xmlns:v="urn:schemas-microsoft-com:vml" Requires="v">
                <p:oleObj spid="_x0000_s7650" name="Equation" r:id="rId5" imgW="2019300" imgH="444500" progId="Equation.DSMT4">
                  <p:embed/>
                </p:oleObj>
              </mc:Choice>
              <mc:Fallback>
                <p:oleObj name="Equation" r:id="rId5" imgW="2019300" imgH="444500" progId="Equation.DSMT4">
                  <p:embed/>
                  <p:pic>
                    <p:nvPicPr>
                      <p:cNvPr id="7"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090" y="1649520"/>
                        <a:ext cx="3607005" cy="8019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18"/>
          <p:cNvGraphicFramePr>
            <a:graphicFrameLocks noChangeAspect="1"/>
          </p:cNvGraphicFramePr>
          <p:nvPr/>
        </p:nvGraphicFramePr>
        <p:xfrm>
          <a:off x="718269" y="2507400"/>
          <a:ext cx="3822053" cy="725760"/>
        </p:xfrm>
        <a:graphic>
          <a:graphicData uri="http://schemas.openxmlformats.org/presentationml/2006/ole">
            <mc:AlternateContent xmlns:mc="http://schemas.openxmlformats.org/markup-compatibility/2006">
              <mc:Choice xmlns:v="urn:schemas-microsoft-com:vml" Requires="v">
                <p:oleObj spid="_x0000_s7651" name="Equation" r:id="rId7" imgW="2197080" imgH="444240" progId="Equation.DSMT4">
                  <p:embed/>
                </p:oleObj>
              </mc:Choice>
              <mc:Fallback>
                <p:oleObj name="Equation" r:id="rId7" imgW="2197080" imgH="444240" progId="Equation.DSMT4">
                  <p:embed/>
                  <p:pic>
                    <p:nvPicPr>
                      <p:cNvPr id="8"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269" y="2507400"/>
                        <a:ext cx="3822053" cy="725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20"/>
          <p:cNvGraphicFramePr>
            <a:graphicFrameLocks noChangeAspect="1"/>
          </p:cNvGraphicFramePr>
          <p:nvPr/>
        </p:nvGraphicFramePr>
        <p:xfrm>
          <a:off x="718268" y="3494317"/>
          <a:ext cx="2468160" cy="610560"/>
        </p:xfrm>
        <a:graphic>
          <a:graphicData uri="http://schemas.openxmlformats.org/presentationml/2006/ole">
            <mc:AlternateContent xmlns:mc="http://schemas.openxmlformats.org/markup-compatibility/2006">
              <mc:Choice xmlns:v="urn:schemas-microsoft-com:vml" Requires="v">
                <p:oleObj spid="_x0000_s7652" name="Equation" r:id="rId9" imgW="1511280" imgH="368280" progId="Equation.DSMT4">
                  <p:embed/>
                </p:oleObj>
              </mc:Choice>
              <mc:Fallback>
                <p:oleObj name="Equation" r:id="rId9" imgW="1511280" imgH="368280" progId="Equation.DSMT4">
                  <p:embed/>
                  <p:pic>
                    <p:nvPicPr>
                      <p:cNvPr id="9" name="对象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268" y="3494317"/>
                        <a:ext cx="2468160" cy="610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右大括号 9"/>
          <p:cNvSpPr/>
          <p:nvPr/>
        </p:nvSpPr>
        <p:spPr>
          <a:xfrm>
            <a:off x="6204937" y="2710508"/>
            <a:ext cx="261270" cy="104508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zh-CN" altLang="en-US" sz="1633"/>
          </a:p>
        </p:txBody>
      </p:sp>
      <p:sp>
        <p:nvSpPr>
          <p:cNvPr id="3" name="矩形 2"/>
          <p:cNvSpPr/>
          <p:nvPr/>
        </p:nvSpPr>
        <p:spPr>
          <a:xfrm>
            <a:off x="6596842" y="3061490"/>
            <a:ext cx="1567620" cy="650691"/>
          </a:xfrm>
          <a:prstGeom prst="rect">
            <a:avLst/>
          </a:prstGeom>
        </p:spPr>
        <p:txBody>
          <a:bodyPr wrap="square">
            <a:spAutoFit/>
          </a:bodyPr>
          <a:lstStyle/>
          <a:p>
            <a:pPr>
              <a:spcAft>
                <a:spcPts val="1089"/>
              </a:spcAft>
            </a:pPr>
            <a:r>
              <a:rPr lang="en-US" altLang="zh-CN" sz="1814" dirty="0"/>
              <a:t>Mixture model</a:t>
            </a:r>
          </a:p>
        </p:txBody>
      </p:sp>
      <p:sp>
        <p:nvSpPr>
          <p:cNvPr id="17" name="文本框 10"/>
          <p:cNvSpPr txBox="1">
            <a:spLocks noChangeArrowheads="1"/>
          </p:cNvSpPr>
          <p:nvPr/>
        </p:nvSpPr>
        <p:spPr bwMode="auto">
          <a:xfrm>
            <a:off x="64801" y="1273321"/>
            <a:ext cx="9079200" cy="483209"/>
          </a:xfrm>
          <a:prstGeom prst="rect">
            <a:avLst/>
          </a:prstGeom>
          <a:noFill/>
          <a:ln w="9525">
            <a:noFill/>
            <a:miter lim="800000"/>
            <a:headEnd/>
            <a:tailEnd/>
          </a:ln>
        </p:spPr>
        <p:txBody>
          <a:bodyPr>
            <a:spAutoFit/>
          </a:bodyPr>
          <a:lstStyle/>
          <a:p>
            <a:pPr marL="414726" indent="-414726">
              <a:spcAft>
                <a:spcPts val="1089"/>
              </a:spcAft>
              <a:buFont typeface="Wingdings" pitchFamily="2" charset="2"/>
              <a:buChar char="ü"/>
            </a:pPr>
            <a:r>
              <a:rPr lang="en-US" altLang="zh-CN" sz="2540" dirty="0"/>
              <a:t>Visual cue translation</a:t>
            </a:r>
          </a:p>
        </p:txBody>
      </p:sp>
      <p:sp>
        <p:nvSpPr>
          <p:cNvPr id="13" name="矩形 12"/>
          <p:cNvSpPr/>
          <p:nvPr/>
        </p:nvSpPr>
        <p:spPr>
          <a:xfrm>
            <a:off x="195728" y="4646327"/>
            <a:ext cx="4396317" cy="1883529"/>
          </a:xfrm>
          <a:prstGeom prst="rect">
            <a:avLst/>
          </a:prstGeom>
        </p:spPr>
        <p:txBody>
          <a:bodyPr wrap="square">
            <a:spAutoFit/>
          </a:bodyPr>
          <a:lstStyle/>
          <a:p>
            <a:pPr>
              <a:spcAft>
                <a:spcPts val="1089"/>
              </a:spcAft>
            </a:pPr>
            <a:r>
              <a:rPr lang="en-US" altLang="zh-CN" sz="1814" dirty="0"/>
              <a:t>Pros of the mixture model:</a:t>
            </a:r>
          </a:p>
          <a:p>
            <a:pPr marL="311045" indent="-311045">
              <a:spcAft>
                <a:spcPts val="1089"/>
              </a:spcAft>
              <a:buFont typeface="Arial" pitchFamily="34" charset="0"/>
              <a:buChar char="•"/>
            </a:pPr>
            <a:r>
              <a:rPr lang="en-US" altLang="zh-CN" sz="1814" dirty="0"/>
              <a:t>Alleviate the word bias problem</a:t>
            </a:r>
          </a:p>
          <a:p>
            <a:pPr marL="311045" indent="-311045">
              <a:spcAft>
                <a:spcPts val="1089"/>
              </a:spcAft>
              <a:buFont typeface="Arial" pitchFamily="34" charset="0"/>
              <a:buChar char="•"/>
            </a:pPr>
            <a:r>
              <a:rPr lang="en-US" altLang="zh-CN" sz="1814" dirty="0"/>
              <a:t>Alleviate the </a:t>
            </a:r>
            <a:r>
              <a:rPr lang="en-US" altLang="zh-CN" sz="1814" dirty="0" err="1"/>
              <a:t>softmax</a:t>
            </a:r>
            <a:r>
              <a:rPr lang="en-US" altLang="zh-CN" sz="1814" dirty="0"/>
              <a:t> bottleneck problem</a:t>
            </a:r>
          </a:p>
          <a:p>
            <a:pPr marL="311045" indent="-311045">
              <a:spcAft>
                <a:spcPts val="1089"/>
              </a:spcAft>
              <a:buAutoNum type="arabicPeriod"/>
            </a:pPr>
            <a:endParaRPr lang="en-US" altLang="zh-CN" sz="1633" dirty="0"/>
          </a:p>
        </p:txBody>
      </p:sp>
      <p:sp>
        <p:nvSpPr>
          <p:cNvPr id="2" name="矩形 1"/>
          <p:cNvSpPr/>
          <p:nvPr/>
        </p:nvSpPr>
        <p:spPr>
          <a:xfrm>
            <a:off x="4441365" y="1861380"/>
            <a:ext cx="3226717" cy="343620"/>
          </a:xfrm>
          <a:prstGeom prst="rect">
            <a:avLst/>
          </a:prstGeom>
        </p:spPr>
        <p:txBody>
          <a:bodyPr wrap="none">
            <a:spAutoFit/>
          </a:bodyPr>
          <a:lstStyle/>
          <a:p>
            <a:r>
              <a:rPr lang="en-US" altLang="zh-CN" sz="1633" dirty="0">
                <a:solidFill>
                  <a:srgbClr val="C00000"/>
                </a:solidFill>
              </a:rPr>
              <a:t>conditional probabilities of words</a:t>
            </a:r>
            <a:endParaRPr lang="zh-CN" altLang="en-US" sz="1633" dirty="0">
              <a:solidFill>
                <a:srgbClr val="C00000"/>
              </a:solidFill>
            </a:endParaRPr>
          </a:p>
        </p:txBody>
      </p:sp>
      <p:cxnSp>
        <p:nvCxnSpPr>
          <p:cNvPr id="12" name="直接连接符 11"/>
          <p:cNvCxnSpPr/>
          <p:nvPr/>
        </p:nvCxnSpPr>
        <p:spPr>
          <a:xfrm>
            <a:off x="2416523" y="2253285"/>
            <a:ext cx="169825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2939063" y="3102413"/>
            <a:ext cx="1502302"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5" name="矩形 14"/>
          <p:cNvSpPr/>
          <p:nvPr/>
        </p:nvSpPr>
        <p:spPr>
          <a:xfrm>
            <a:off x="2846903" y="3159301"/>
            <a:ext cx="1975413" cy="343620"/>
          </a:xfrm>
          <a:prstGeom prst="rect">
            <a:avLst/>
          </a:prstGeom>
        </p:spPr>
        <p:txBody>
          <a:bodyPr wrap="none">
            <a:spAutoFit/>
          </a:bodyPr>
          <a:lstStyle/>
          <a:p>
            <a:r>
              <a:rPr lang="en-US" altLang="zh-CN" sz="1633" dirty="0">
                <a:solidFill>
                  <a:srgbClr val="C00000"/>
                </a:solidFill>
              </a:rPr>
              <a:t>mixture component</a:t>
            </a:r>
            <a:endParaRPr lang="zh-CN" altLang="en-US" sz="1633" dirty="0">
              <a:solidFill>
                <a:srgbClr val="C00000"/>
              </a:solidFill>
            </a:endParaRPr>
          </a:p>
        </p:txBody>
      </p:sp>
      <p:cxnSp>
        <p:nvCxnSpPr>
          <p:cNvPr id="16" name="直接连接符 15"/>
          <p:cNvCxnSpPr/>
          <p:nvPr/>
        </p:nvCxnSpPr>
        <p:spPr>
          <a:xfrm>
            <a:off x="1698030" y="3951540"/>
            <a:ext cx="1371667"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矩形 18"/>
          <p:cNvSpPr/>
          <p:nvPr/>
        </p:nvSpPr>
        <p:spPr>
          <a:xfrm>
            <a:off x="1567396" y="4016857"/>
            <a:ext cx="3502497" cy="343620"/>
          </a:xfrm>
          <a:prstGeom prst="rect">
            <a:avLst/>
          </a:prstGeom>
        </p:spPr>
        <p:txBody>
          <a:bodyPr wrap="none">
            <a:spAutoFit/>
          </a:bodyPr>
          <a:lstStyle/>
          <a:p>
            <a:r>
              <a:rPr lang="en-US" altLang="zh-CN" sz="1633" dirty="0">
                <a:solidFill>
                  <a:srgbClr val="C00000"/>
                </a:solidFill>
              </a:rPr>
              <a:t>conditional probabilities of POS tags</a:t>
            </a:r>
            <a:endParaRPr lang="zh-CN" altLang="en-US" sz="1633" dirty="0">
              <a:solidFill>
                <a:srgbClr val="C00000"/>
              </a:solidFill>
            </a:endParaRPr>
          </a:p>
        </p:txBody>
      </p:sp>
      <p:graphicFrame>
        <p:nvGraphicFramePr>
          <p:cNvPr id="27093" name="Object 2517"/>
          <p:cNvGraphicFramePr>
            <a:graphicFrameLocks noChangeAspect="1"/>
          </p:cNvGraphicFramePr>
          <p:nvPr/>
        </p:nvGraphicFramePr>
        <p:xfrm>
          <a:off x="3597714" y="3364201"/>
          <a:ext cx="1042560" cy="744480"/>
        </p:xfrm>
        <a:graphic>
          <a:graphicData uri="http://schemas.openxmlformats.org/presentationml/2006/ole">
            <mc:AlternateContent xmlns:mc="http://schemas.openxmlformats.org/markup-compatibility/2006">
              <mc:Choice xmlns:v="urn:schemas-microsoft-com:vml" Requires="v">
                <p:oleObj spid="_x0000_s7653" name="Equation" r:id="rId11" imgW="622080" imgH="444240" progId="Equation.DSMT4">
                  <p:embed/>
                </p:oleObj>
              </mc:Choice>
              <mc:Fallback>
                <p:oleObj name="Equation" r:id="rId11" imgW="622080" imgH="444240" progId="Equation.DSMT4">
                  <p:embed/>
                  <p:pic>
                    <p:nvPicPr>
                      <p:cNvPr id="27093" name="Object 25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7714" y="3364201"/>
                        <a:ext cx="1042560" cy="74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094" name="Object 2518"/>
          <p:cNvGraphicFramePr>
            <a:graphicFrameLocks noChangeAspect="1"/>
          </p:cNvGraphicFramePr>
          <p:nvPr/>
        </p:nvGraphicFramePr>
        <p:xfrm>
          <a:off x="4898587" y="3543108"/>
          <a:ext cx="1175715" cy="388317"/>
        </p:xfrm>
        <a:graphic>
          <a:graphicData uri="http://schemas.openxmlformats.org/presentationml/2006/ole">
            <mc:AlternateContent xmlns:mc="http://schemas.openxmlformats.org/markup-compatibility/2006">
              <mc:Choice xmlns:v="urn:schemas-microsoft-com:vml" Requires="v">
                <p:oleObj spid="_x0000_s7654" name="Equation" r:id="rId13" imgW="711000" imgH="203040" progId="Equation.DSMT4">
                  <p:embed/>
                </p:oleObj>
              </mc:Choice>
              <mc:Fallback>
                <p:oleObj name="Equation" r:id="rId13" imgW="711000" imgH="203040" progId="Equation.DSMT4">
                  <p:embed/>
                  <p:pic>
                    <p:nvPicPr>
                      <p:cNvPr id="27094" name="Object 25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8587" y="3543108"/>
                        <a:ext cx="1175715" cy="38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 name="图片 19"/>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42550" y="4604715"/>
            <a:ext cx="4536357" cy="156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8152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3" grpId="0"/>
      <p:bldP spid="2" grpId="0"/>
      <p:bldP spid="15"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 y="1196752"/>
            <a:ext cx="9166626" cy="4608512"/>
          </a:xfrm>
        </p:spPr>
      </p:pic>
    </p:spTree>
    <p:extLst>
      <p:ext uri="{BB962C8B-B14F-4D97-AF65-F5344CB8AC3E}">
        <p14:creationId xmlns:p14="http://schemas.microsoft.com/office/powerpoint/2010/main" val="3141147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587633" y="625449"/>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p>
        </p:txBody>
      </p:sp>
      <p:sp>
        <p:nvSpPr>
          <p:cNvPr id="13" name="文本框 10"/>
          <p:cNvSpPr txBox="1">
            <a:spLocks noChangeArrowheads="1"/>
          </p:cNvSpPr>
          <p:nvPr/>
        </p:nvSpPr>
        <p:spPr bwMode="auto">
          <a:xfrm>
            <a:off x="64801" y="1273321"/>
            <a:ext cx="9079200" cy="483209"/>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Comparison with recent methods using the same features</a:t>
            </a:r>
            <a:endParaRPr lang="en-US" altLang="zh-CN" sz="1814" dirty="0">
              <a:ea typeface="微软雅黑" panose="020B0503020204020204" charset="-122"/>
              <a:cs typeface="+mn-lt"/>
            </a:endParaRPr>
          </a:p>
        </p:txBody>
      </p:sp>
      <p:pic>
        <p:nvPicPr>
          <p:cNvPr id="3" name="图片 2"/>
          <p:cNvPicPr>
            <a:picLocks noChangeAspect="1"/>
          </p:cNvPicPr>
          <p:nvPr/>
        </p:nvPicPr>
        <p:blipFill>
          <a:blip r:embed="rId3" cstate="print"/>
          <a:stretch>
            <a:fillRect/>
          </a:stretch>
        </p:blipFill>
        <p:spPr>
          <a:xfrm>
            <a:off x="1" y="2449238"/>
            <a:ext cx="9144225" cy="2252785"/>
          </a:xfrm>
          <a:prstGeom prst="rect">
            <a:avLst/>
          </a:prstGeom>
        </p:spPr>
      </p:pic>
      <p:sp>
        <p:nvSpPr>
          <p:cNvPr id="6" name="文本框 5"/>
          <p:cNvSpPr txBox="1"/>
          <p:nvPr/>
        </p:nvSpPr>
        <p:spPr>
          <a:xfrm>
            <a:off x="587633" y="1861380"/>
            <a:ext cx="7903417" cy="594906"/>
          </a:xfrm>
          <a:prstGeom prst="rect">
            <a:avLst/>
          </a:prstGeom>
          <a:noFill/>
        </p:spPr>
        <p:txBody>
          <a:bodyPr wrap="square" rtlCol="0">
            <a:spAutoFit/>
          </a:bodyPr>
          <a:lstStyle/>
          <a:p>
            <a:r>
              <a:rPr lang="en-US" altLang="zh-CN" sz="1633" dirty="0"/>
              <a:t>Table 1. Performance evaluation of our method using the same features with the recent state-of-the-art methods on the MSVD and MSR- VTT datasets.</a:t>
            </a:r>
          </a:p>
        </p:txBody>
      </p:sp>
    </p:spTree>
    <p:extLst>
      <p:ext uri="{BB962C8B-B14F-4D97-AF65-F5344CB8AC3E}">
        <p14:creationId xmlns:p14="http://schemas.microsoft.com/office/powerpoint/2010/main" val="1517283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0"/>
          <p:cNvSpPr txBox="1">
            <a:spLocks noChangeArrowheads="1"/>
          </p:cNvSpPr>
          <p:nvPr/>
        </p:nvSpPr>
        <p:spPr bwMode="auto">
          <a:xfrm>
            <a:off x="64801" y="1273321"/>
            <a:ext cx="9079200" cy="483209"/>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Comparison with SOTA on the MSVD dataset</a:t>
            </a:r>
            <a:endParaRPr lang="en-US" altLang="zh-CN" sz="1814" dirty="0">
              <a:ea typeface="微软雅黑" panose="020B0503020204020204" charset="-122"/>
              <a:cs typeface="+mn-lt"/>
            </a:endParaRPr>
          </a:p>
        </p:txBody>
      </p:sp>
      <p:pic>
        <p:nvPicPr>
          <p:cNvPr id="2" name="图片 1"/>
          <p:cNvPicPr>
            <a:picLocks noChangeAspect="1"/>
          </p:cNvPicPr>
          <p:nvPr/>
        </p:nvPicPr>
        <p:blipFill>
          <a:blip r:embed="rId3" cstate="print"/>
          <a:stretch>
            <a:fillRect/>
          </a:stretch>
        </p:blipFill>
        <p:spPr>
          <a:xfrm>
            <a:off x="395536" y="2344760"/>
            <a:ext cx="8674233" cy="3964560"/>
          </a:xfrm>
          <a:prstGeom prst="rect">
            <a:avLst/>
          </a:prstGeom>
        </p:spPr>
      </p:pic>
      <p:sp>
        <p:nvSpPr>
          <p:cNvPr id="6" name="文本框 5"/>
          <p:cNvSpPr txBox="1"/>
          <p:nvPr/>
        </p:nvSpPr>
        <p:spPr>
          <a:xfrm>
            <a:off x="395536" y="1880235"/>
            <a:ext cx="9013133" cy="400110"/>
          </a:xfrm>
          <a:prstGeom prst="rect">
            <a:avLst/>
          </a:prstGeom>
          <a:noFill/>
        </p:spPr>
        <p:txBody>
          <a:bodyPr wrap="square" rtlCol="0">
            <a:spAutoFit/>
          </a:bodyPr>
          <a:lstStyle/>
          <a:p>
            <a:r>
              <a:rPr lang="en-US" altLang="zh-CN" sz="2000" dirty="0"/>
              <a:t>Table 2. Comparison with the state-of-the-art methods on the MSVD dataset.</a:t>
            </a:r>
          </a:p>
        </p:txBody>
      </p:sp>
      <p:sp>
        <p:nvSpPr>
          <p:cNvPr id="7" name="文本框 9"/>
          <p:cNvSpPr txBox="1">
            <a:spLocks noChangeArrowheads="1"/>
          </p:cNvSpPr>
          <p:nvPr/>
        </p:nvSpPr>
        <p:spPr bwMode="auto">
          <a:xfrm>
            <a:off x="611560" y="573756"/>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p>
        </p:txBody>
      </p:sp>
    </p:spTree>
    <p:extLst>
      <p:ext uri="{BB962C8B-B14F-4D97-AF65-F5344CB8AC3E}">
        <p14:creationId xmlns:p14="http://schemas.microsoft.com/office/powerpoint/2010/main" val="34472566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0"/>
          <p:cNvSpPr txBox="1">
            <a:spLocks noChangeArrowheads="1"/>
          </p:cNvSpPr>
          <p:nvPr/>
        </p:nvSpPr>
        <p:spPr bwMode="auto">
          <a:xfrm>
            <a:off x="64801" y="1208206"/>
            <a:ext cx="9079200" cy="483209"/>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Comparison with SOTA on the MSR-VTT and </a:t>
            </a:r>
            <a:r>
              <a:rPr lang="en-US" altLang="zh-CN" sz="2540" dirty="0" err="1"/>
              <a:t>ActivityNet</a:t>
            </a:r>
            <a:r>
              <a:rPr lang="en-US" altLang="zh-CN" sz="2540" dirty="0"/>
              <a:t> dataset</a:t>
            </a:r>
            <a:endParaRPr lang="en-US" altLang="zh-CN" sz="1814" dirty="0">
              <a:ea typeface="微软雅黑" panose="020B0503020204020204" charset="-122"/>
              <a:cs typeface="+mn-lt"/>
            </a:endParaRPr>
          </a:p>
        </p:txBody>
      </p:sp>
      <p:pic>
        <p:nvPicPr>
          <p:cNvPr id="3" name="图片 2"/>
          <p:cNvPicPr>
            <a:picLocks noChangeAspect="1"/>
          </p:cNvPicPr>
          <p:nvPr/>
        </p:nvPicPr>
        <p:blipFill>
          <a:blip r:embed="rId3" cstate="print"/>
          <a:stretch>
            <a:fillRect/>
          </a:stretch>
        </p:blipFill>
        <p:spPr>
          <a:xfrm>
            <a:off x="1403648" y="2067239"/>
            <a:ext cx="6167700" cy="2239904"/>
          </a:xfrm>
          <a:prstGeom prst="rect">
            <a:avLst/>
          </a:prstGeom>
        </p:spPr>
      </p:pic>
      <p:pic>
        <p:nvPicPr>
          <p:cNvPr id="4" name="图片 3"/>
          <p:cNvPicPr>
            <a:picLocks noChangeAspect="1"/>
          </p:cNvPicPr>
          <p:nvPr/>
        </p:nvPicPr>
        <p:blipFill>
          <a:blip r:embed="rId4" cstate="print"/>
          <a:stretch>
            <a:fillRect/>
          </a:stretch>
        </p:blipFill>
        <p:spPr>
          <a:xfrm>
            <a:off x="550287" y="4725144"/>
            <a:ext cx="8093032" cy="1920629"/>
          </a:xfrm>
          <a:prstGeom prst="rect">
            <a:avLst/>
          </a:prstGeom>
        </p:spPr>
      </p:pic>
      <p:sp>
        <p:nvSpPr>
          <p:cNvPr id="6" name="文本框 5"/>
          <p:cNvSpPr txBox="1"/>
          <p:nvPr/>
        </p:nvSpPr>
        <p:spPr>
          <a:xfrm>
            <a:off x="580188" y="1697907"/>
            <a:ext cx="8063131" cy="369332"/>
          </a:xfrm>
          <a:prstGeom prst="rect">
            <a:avLst/>
          </a:prstGeom>
          <a:noFill/>
        </p:spPr>
        <p:txBody>
          <a:bodyPr wrap="square" rtlCol="0">
            <a:spAutoFit/>
          </a:bodyPr>
          <a:lstStyle/>
          <a:p>
            <a:r>
              <a:rPr lang="en-US" altLang="zh-CN" dirty="0"/>
              <a:t>Table 3. Comparison with the state-of-the-art methods on the MSR-VTT dataset.</a:t>
            </a:r>
          </a:p>
        </p:txBody>
      </p:sp>
      <p:sp>
        <p:nvSpPr>
          <p:cNvPr id="7" name="文本框 6"/>
          <p:cNvSpPr txBox="1"/>
          <p:nvPr/>
        </p:nvSpPr>
        <p:spPr>
          <a:xfrm>
            <a:off x="608892" y="4491809"/>
            <a:ext cx="8751030" cy="369332"/>
          </a:xfrm>
          <a:prstGeom prst="rect">
            <a:avLst/>
          </a:prstGeom>
          <a:noFill/>
        </p:spPr>
        <p:txBody>
          <a:bodyPr wrap="square" rtlCol="0">
            <a:spAutoFit/>
          </a:bodyPr>
          <a:lstStyle/>
          <a:p>
            <a:r>
              <a:rPr lang="en-US" altLang="zh-CN" dirty="0"/>
              <a:t>Table 4. Comparison with the state-of-the-art methods on the ActivityNet dataset.</a:t>
            </a:r>
          </a:p>
        </p:txBody>
      </p:sp>
      <p:sp>
        <p:nvSpPr>
          <p:cNvPr id="8" name="文本框 9"/>
          <p:cNvSpPr txBox="1">
            <a:spLocks noChangeArrowheads="1"/>
          </p:cNvSpPr>
          <p:nvPr/>
        </p:nvSpPr>
        <p:spPr bwMode="auto">
          <a:xfrm>
            <a:off x="580188" y="529694"/>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p>
        </p:txBody>
      </p:sp>
    </p:spTree>
    <p:extLst>
      <p:ext uri="{BB962C8B-B14F-4D97-AF65-F5344CB8AC3E}">
        <p14:creationId xmlns:p14="http://schemas.microsoft.com/office/powerpoint/2010/main" val="2464713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0"/>
          <p:cNvSpPr txBox="1">
            <a:spLocks noChangeArrowheads="1"/>
          </p:cNvSpPr>
          <p:nvPr/>
        </p:nvSpPr>
        <p:spPr bwMode="auto">
          <a:xfrm>
            <a:off x="81650" y="1279461"/>
            <a:ext cx="9079200" cy="483209"/>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Ablation study</a:t>
            </a:r>
            <a:endParaRPr lang="en-US" altLang="zh-CN" sz="1814" dirty="0">
              <a:ea typeface="微软雅黑" panose="020B0503020204020204" charset="-122"/>
              <a:cs typeface="+mn-lt"/>
            </a:endParaRPr>
          </a:p>
        </p:txBody>
      </p:sp>
      <p:pic>
        <p:nvPicPr>
          <p:cNvPr id="2" name="图片 1"/>
          <p:cNvPicPr>
            <a:picLocks noChangeAspect="1"/>
          </p:cNvPicPr>
          <p:nvPr/>
        </p:nvPicPr>
        <p:blipFill>
          <a:blip r:embed="rId4" cstate="print"/>
          <a:stretch>
            <a:fillRect/>
          </a:stretch>
        </p:blipFill>
        <p:spPr>
          <a:xfrm>
            <a:off x="601463" y="2467222"/>
            <a:ext cx="8192724" cy="2637142"/>
          </a:xfrm>
          <a:prstGeom prst="rect">
            <a:avLst/>
          </a:prstGeom>
        </p:spPr>
      </p:pic>
      <p:sp>
        <p:nvSpPr>
          <p:cNvPr id="6" name="矩形 5"/>
          <p:cNvSpPr/>
          <p:nvPr/>
        </p:nvSpPr>
        <p:spPr>
          <a:xfrm>
            <a:off x="713622" y="1867788"/>
            <a:ext cx="8610905" cy="430887"/>
          </a:xfrm>
          <a:prstGeom prst="rect">
            <a:avLst/>
          </a:prstGeom>
        </p:spPr>
        <p:txBody>
          <a:bodyPr wrap="square">
            <a:spAutoFit/>
          </a:bodyPr>
          <a:lstStyle/>
          <a:p>
            <a:pPr>
              <a:spcAft>
                <a:spcPts val="1089"/>
              </a:spcAft>
            </a:pPr>
            <a:r>
              <a:rPr lang="en-US" altLang="zh-CN" sz="2200" dirty="0"/>
              <a:t>Ours = mixture model       + POS tagging       + constraint term </a:t>
            </a:r>
          </a:p>
        </p:txBody>
      </p:sp>
      <p:graphicFrame>
        <p:nvGraphicFramePr>
          <p:cNvPr id="7" name="对象 2"/>
          <p:cNvGraphicFramePr>
            <a:graphicFrameLocks noChangeAspect="1"/>
          </p:cNvGraphicFramePr>
          <p:nvPr>
            <p:extLst>
              <p:ext uri="{D42A27DB-BD31-4B8C-83A1-F6EECF244321}">
                <p14:modId xmlns:p14="http://schemas.microsoft.com/office/powerpoint/2010/main" val="2000791634"/>
              </p:ext>
            </p:extLst>
          </p:nvPr>
        </p:nvGraphicFramePr>
        <p:xfrm>
          <a:off x="3491880" y="1876931"/>
          <a:ext cx="366255" cy="476030"/>
        </p:xfrm>
        <a:graphic>
          <a:graphicData uri="http://schemas.openxmlformats.org/presentationml/2006/ole">
            <mc:AlternateContent xmlns:mc="http://schemas.openxmlformats.org/markup-compatibility/2006">
              <mc:Choice xmlns:v="urn:schemas-microsoft-com:vml" Requires="v">
                <p:oleObj spid="_x0000_s8479" name="Equation" r:id="rId5" imgW="177480" imgH="228600" progId="Equation.DSMT4">
                  <p:embed/>
                </p:oleObj>
              </mc:Choice>
              <mc:Fallback>
                <p:oleObj name="Equation" r:id="rId5" imgW="177480" imgH="228600" progId="Equation.DSMT4">
                  <p:embed/>
                  <p:pic>
                    <p:nvPicPr>
                      <p:cNvPr id="7"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1876931"/>
                        <a:ext cx="366255" cy="4760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2"/>
          <p:cNvGraphicFramePr>
            <a:graphicFrameLocks noChangeAspect="1"/>
          </p:cNvGraphicFramePr>
          <p:nvPr>
            <p:extLst>
              <p:ext uri="{D42A27DB-BD31-4B8C-83A1-F6EECF244321}">
                <p14:modId xmlns:p14="http://schemas.microsoft.com/office/powerpoint/2010/main" val="2261166787"/>
              </p:ext>
            </p:extLst>
          </p:nvPr>
        </p:nvGraphicFramePr>
        <p:xfrm>
          <a:off x="5755918" y="1868210"/>
          <a:ext cx="331200" cy="472320"/>
        </p:xfrm>
        <a:graphic>
          <a:graphicData uri="http://schemas.openxmlformats.org/presentationml/2006/ole">
            <mc:AlternateContent xmlns:mc="http://schemas.openxmlformats.org/markup-compatibility/2006">
              <mc:Choice xmlns:v="urn:schemas-microsoft-com:vml" Requires="v">
                <p:oleObj spid="_x0000_s8480" name="Equation" r:id="rId7" imgW="164880" imgH="228600" progId="Equation.DSMT4">
                  <p:embed/>
                </p:oleObj>
              </mc:Choice>
              <mc:Fallback>
                <p:oleObj name="Equation" r:id="rId7" imgW="164880" imgH="228600" progId="Equation.DSMT4">
                  <p:embed/>
                  <p:pic>
                    <p:nvPicPr>
                      <p:cNvPr id="8"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5918" y="1868210"/>
                        <a:ext cx="331200" cy="472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2"/>
          <p:cNvGraphicFramePr>
            <a:graphicFrameLocks noChangeAspect="1"/>
          </p:cNvGraphicFramePr>
          <p:nvPr>
            <p:extLst>
              <p:ext uri="{D42A27DB-BD31-4B8C-83A1-F6EECF244321}">
                <p14:modId xmlns:p14="http://schemas.microsoft.com/office/powerpoint/2010/main" val="1526865897"/>
              </p:ext>
            </p:extLst>
          </p:nvPr>
        </p:nvGraphicFramePr>
        <p:xfrm>
          <a:off x="8316416" y="1863560"/>
          <a:ext cx="366255" cy="476030"/>
        </p:xfrm>
        <a:graphic>
          <a:graphicData uri="http://schemas.openxmlformats.org/presentationml/2006/ole">
            <mc:AlternateContent xmlns:mc="http://schemas.openxmlformats.org/markup-compatibility/2006">
              <mc:Choice xmlns:v="urn:schemas-microsoft-com:vml" Requires="v">
                <p:oleObj spid="_x0000_s8481" name="Equation" r:id="rId9" imgW="177480" imgH="228600" progId="Equation.DSMT4">
                  <p:embed/>
                </p:oleObj>
              </mc:Choice>
              <mc:Fallback>
                <p:oleObj name="Equation" r:id="rId9" imgW="177480" imgH="228600" progId="Equation.DSMT4">
                  <p:embed/>
                  <p:pic>
                    <p:nvPicPr>
                      <p:cNvPr id="9"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6416" y="1863560"/>
                        <a:ext cx="366255" cy="4760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a:spLocks noChangeArrowheads="1"/>
          </p:cNvSpPr>
          <p:nvPr/>
        </p:nvSpPr>
        <p:spPr bwMode="auto">
          <a:xfrm>
            <a:off x="611560" y="574909"/>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p>
        </p:txBody>
      </p:sp>
    </p:spTree>
    <p:extLst>
      <p:ext uri="{BB962C8B-B14F-4D97-AF65-F5344CB8AC3E}">
        <p14:creationId xmlns:p14="http://schemas.microsoft.com/office/powerpoint/2010/main" val="2712053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0"/>
          <p:cNvSpPr txBox="1">
            <a:spLocks noChangeArrowheads="1"/>
          </p:cNvSpPr>
          <p:nvPr/>
        </p:nvSpPr>
        <p:spPr bwMode="auto">
          <a:xfrm>
            <a:off x="64801" y="1142888"/>
            <a:ext cx="9079200" cy="483209"/>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14726" indent="-414726">
              <a:spcBef>
                <a:spcPct val="0"/>
              </a:spcBef>
              <a:spcAft>
                <a:spcPts val="1089"/>
              </a:spcAft>
              <a:buFont typeface="Wingdings" panose="05000000000000000000" pitchFamily="2" charset="2"/>
              <a:buChar char="ü"/>
              <a:defRPr/>
            </a:pPr>
            <a:r>
              <a:rPr lang="en-US" altLang="zh-CN" sz="2540" dirty="0"/>
              <a:t>Qualitative analysis</a:t>
            </a:r>
            <a:endParaRPr lang="en-US" altLang="zh-CN" sz="1814" dirty="0">
              <a:ea typeface="微软雅黑" panose="020B0503020204020204" charset="-122"/>
              <a:cs typeface="+mn-lt"/>
            </a:endParaRPr>
          </a:p>
        </p:txBody>
      </p:sp>
      <p:pic>
        <p:nvPicPr>
          <p:cNvPr id="81922" name="Picture 2"/>
          <p:cNvPicPr>
            <a:picLocks noChangeAspect="1" noChangeArrowheads="1"/>
          </p:cNvPicPr>
          <p:nvPr/>
        </p:nvPicPr>
        <p:blipFill>
          <a:blip r:embed="rId3" cstate="print"/>
          <a:srcRect/>
          <a:stretch>
            <a:fillRect/>
          </a:stretch>
        </p:blipFill>
        <p:spPr bwMode="auto">
          <a:xfrm>
            <a:off x="159657" y="1626097"/>
            <a:ext cx="8732823" cy="5174195"/>
          </a:xfrm>
          <a:prstGeom prst="rect">
            <a:avLst/>
          </a:prstGeom>
          <a:noFill/>
          <a:ln w="9525">
            <a:noFill/>
            <a:miter lim="800000"/>
            <a:headEnd/>
            <a:tailEnd/>
          </a:ln>
        </p:spPr>
      </p:pic>
      <p:cxnSp>
        <p:nvCxnSpPr>
          <p:cNvPr id="10" name="直接连接符 9"/>
          <p:cNvCxnSpPr/>
          <p:nvPr/>
        </p:nvCxnSpPr>
        <p:spPr>
          <a:xfrm>
            <a:off x="2339752" y="2800663"/>
            <a:ext cx="15676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51520" y="3789040"/>
            <a:ext cx="14369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777153" y="2846975"/>
            <a:ext cx="15676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77153" y="3501008"/>
            <a:ext cx="14369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39752" y="5517232"/>
            <a:ext cx="13063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39752" y="6453336"/>
            <a:ext cx="914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907788" y="5517232"/>
            <a:ext cx="13063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777153" y="6453336"/>
            <a:ext cx="10450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a:spLocks noChangeArrowheads="1"/>
          </p:cNvSpPr>
          <p:nvPr/>
        </p:nvSpPr>
        <p:spPr bwMode="auto">
          <a:xfrm>
            <a:off x="467544" y="520928"/>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p>
        </p:txBody>
      </p:sp>
    </p:spTree>
    <p:extLst>
      <p:ext uri="{BB962C8B-B14F-4D97-AF65-F5344CB8AC3E}">
        <p14:creationId xmlns:p14="http://schemas.microsoft.com/office/powerpoint/2010/main" val="21756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00" y="341784"/>
            <a:ext cx="8229600" cy="1143000"/>
          </a:xfrm>
        </p:spPr>
        <p:txBody>
          <a:bodyPr>
            <a:normAutofit/>
          </a:bodyPr>
          <a:lstStyle/>
          <a:p>
            <a:r>
              <a:rPr lang="en-US" altLang="zh-CN" sz="4000" dirty="0"/>
              <a:t>Our work—AAAI2020 </a:t>
            </a:r>
            <a:endParaRPr lang="zh-CN" altLang="en-US" sz="4000" dirty="0"/>
          </a:p>
        </p:txBody>
      </p:sp>
      <p:sp>
        <p:nvSpPr>
          <p:cNvPr id="5" name="标题 1"/>
          <p:cNvSpPr txBox="1">
            <a:spLocks/>
          </p:cNvSpPr>
          <p:nvPr/>
        </p:nvSpPr>
        <p:spPr>
          <a:xfrm>
            <a:off x="612861" y="1772816"/>
            <a:ext cx="7957676" cy="152933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Joint Commonsense and Relation Reasoning for Image and Video Captioning</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6" name="副标题 2"/>
          <p:cNvSpPr txBox="1">
            <a:spLocks/>
          </p:cNvSpPr>
          <p:nvPr/>
        </p:nvSpPr>
        <p:spPr bwMode="auto">
          <a:xfrm>
            <a:off x="290295" y="3861048"/>
            <a:ext cx="8602809"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a:solidFill>
                  <a:schemeClr val="bg1">
                    <a:lumMod val="50000"/>
                  </a:schemeClr>
                </a:solidFill>
                <a:ea typeface="微软雅黑" panose="020B0503020204020204" pitchFamily="34" charset="-122"/>
              </a:rPr>
              <a:t>Jingyi Hou</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Xinxiao Wu</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Xiaoxun</a:t>
            </a:r>
            <a:r>
              <a:rPr lang="en-US" altLang="zh-CN" sz="1800" dirty="0">
                <a:solidFill>
                  <a:schemeClr val="bg1">
                    <a:lumMod val="50000"/>
                  </a:schemeClr>
                </a:solidFill>
                <a:ea typeface="微软雅黑" panose="020B0503020204020204" pitchFamily="34" charset="-122"/>
              </a:rPr>
              <a:t> Zhang</a:t>
            </a:r>
            <a:r>
              <a:rPr lang="en-US" altLang="zh-CN" sz="1800" baseline="30000" dirty="0">
                <a:solidFill>
                  <a:schemeClr val="bg1">
                    <a:lumMod val="50000"/>
                  </a:schemeClr>
                </a:solidFill>
                <a:ea typeface="微软雅黑" panose="020B0503020204020204" pitchFamily="34" charset="-122"/>
              </a:rPr>
              <a:t>2</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Yayun</a:t>
            </a:r>
            <a:r>
              <a:rPr lang="en-US" altLang="zh-CN" sz="1800" dirty="0">
                <a:solidFill>
                  <a:schemeClr val="bg1">
                    <a:lumMod val="50000"/>
                  </a:schemeClr>
                </a:solidFill>
                <a:ea typeface="微软雅黑" panose="020B0503020204020204" pitchFamily="34" charset="-122"/>
              </a:rPr>
              <a:t> Qi</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Yunde</a:t>
            </a:r>
            <a:r>
              <a:rPr lang="en-US" altLang="zh-CN" sz="1800" dirty="0">
                <a:solidFill>
                  <a:schemeClr val="bg1">
                    <a:lumMod val="50000"/>
                  </a:schemeClr>
                </a:solidFill>
                <a:ea typeface="微软雅黑" panose="020B0503020204020204" pitchFamily="34" charset="-122"/>
              </a:rPr>
              <a:t> Jia</a:t>
            </a:r>
            <a:r>
              <a:rPr lang="en-US" altLang="zh-CN" sz="1800" baseline="30000" dirty="0">
                <a:solidFill>
                  <a:schemeClr val="bg1">
                    <a:lumMod val="50000"/>
                  </a:schemeClr>
                </a:solidFill>
                <a:ea typeface="微软雅黑" panose="020B0503020204020204" pitchFamily="34" charset="-122"/>
              </a:rPr>
              <a:t>1 </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Jiebo</a:t>
            </a:r>
            <a:r>
              <a:rPr lang="en-US" altLang="zh-CN" sz="1800" dirty="0">
                <a:solidFill>
                  <a:schemeClr val="bg1">
                    <a:lumMod val="50000"/>
                  </a:schemeClr>
                </a:solidFill>
                <a:ea typeface="微软雅黑" panose="020B0503020204020204" pitchFamily="34" charset="-122"/>
              </a:rPr>
              <a:t> Luo</a:t>
            </a:r>
            <a:r>
              <a:rPr lang="en-US" altLang="zh-CN" sz="1800" baseline="30000" dirty="0">
                <a:solidFill>
                  <a:schemeClr val="bg1">
                    <a:lumMod val="50000"/>
                  </a:schemeClr>
                </a:solidFill>
                <a:ea typeface="微软雅黑" panose="020B0503020204020204" pitchFamily="34" charset="-122"/>
              </a:rPr>
              <a:t>3</a:t>
            </a:r>
          </a:p>
          <a:p>
            <a:pPr>
              <a:defRPr/>
            </a:pP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Beijing Lab. of Intelligent Information Technology, Beijing Institute of Technology</a:t>
            </a:r>
          </a:p>
          <a:p>
            <a:pPr>
              <a:defRPr/>
            </a:pPr>
            <a:r>
              <a:rPr lang="en-US" altLang="zh-CN" sz="1800" baseline="30000" dirty="0">
                <a:solidFill>
                  <a:schemeClr val="bg1">
                    <a:lumMod val="50000"/>
                  </a:schemeClr>
                </a:solidFill>
                <a:ea typeface="微软雅黑" panose="020B0503020204020204" pitchFamily="34" charset="-122"/>
              </a:rPr>
              <a:t>2</a:t>
            </a:r>
            <a:r>
              <a:rPr lang="en-US" altLang="zh-CN" sz="1800" dirty="0">
                <a:solidFill>
                  <a:schemeClr val="bg1">
                    <a:lumMod val="50000"/>
                  </a:schemeClr>
                </a:solidFill>
                <a:ea typeface="微软雅黑" panose="020B0503020204020204" pitchFamily="34" charset="-122"/>
              </a:rPr>
              <a:t>Alibaba Group</a:t>
            </a:r>
          </a:p>
          <a:p>
            <a:pPr>
              <a:defRPr/>
            </a:pPr>
            <a:r>
              <a:rPr lang="en-US" altLang="zh-CN" sz="1800" baseline="30000" dirty="0">
                <a:solidFill>
                  <a:schemeClr val="bg1">
                    <a:lumMod val="50000"/>
                  </a:schemeClr>
                </a:solidFill>
                <a:ea typeface="微软雅黑" panose="020B0503020204020204" pitchFamily="34" charset="-122"/>
              </a:rPr>
              <a:t>3</a:t>
            </a:r>
            <a:r>
              <a:rPr lang="en-US" altLang="zh-CN" sz="1800" dirty="0">
                <a:solidFill>
                  <a:schemeClr val="bg1">
                    <a:lumMod val="50000"/>
                  </a:schemeClr>
                </a:solidFill>
                <a:ea typeface="微软雅黑" panose="020B0503020204020204" pitchFamily="34" charset="-122"/>
              </a:rPr>
              <a:t>Department of Computer Science, University of Rochester</a:t>
            </a:r>
          </a:p>
        </p:txBody>
      </p:sp>
    </p:spTree>
    <p:extLst>
      <p:ext uri="{BB962C8B-B14F-4D97-AF65-F5344CB8AC3E}">
        <p14:creationId xmlns:p14="http://schemas.microsoft.com/office/powerpoint/2010/main" val="28073942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597" y="0"/>
            <a:ext cx="8229600" cy="1143000"/>
          </a:xfrm>
        </p:spPr>
        <p:txBody>
          <a:bodyPr>
            <a:normAutofit/>
          </a:bodyPr>
          <a:lstStyle/>
          <a:p>
            <a:r>
              <a:rPr lang="en-US" altLang="zh-CN" sz="4000" dirty="0"/>
              <a:t>Motivation</a:t>
            </a:r>
            <a:endParaRPr lang="zh-CN" altLang="en-US" sz="4000" dirty="0"/>
          </a:p>
        </p:txBody>
      </p:sp>
      <p:sp>
        <p:nvSpPr>
          <p:cNvPr id="3" name="内容占位符 2"/>
          <p:cNvSpPr>
            <a:spLocks noGrp="1"/>
          </p:cNvSpPr>
          <p:nvPr>
            <p:ph idx="1"/>
          </p:nvPr>
        </p:nvSpPr>
        <p:spPr>
          <a:xfrm>
            <a:off x="88982" y="1129370"/>
            <a:ext cx="8932830" cy="3312368"/>
          </a:xfrm>
        </p:spPr>
        <p:txBody>
          <a:bodyPr>
            <a:normAutofit/>
          </a:bodyPr>
          <a:lstStyle/>
          <a:p>
            <a:r>
              <a:rPr lang="en-US" altLang="zh-CN" dirty="0"/>
              <a:t>Human beings can describe images and videos by summarizing object relationships when some objects are not precisely identified or even absent, thanks to their remarkable reasoning ability based on prior knowledge.</a:t>
            </a:r>
          </a:p>
          <a:p>
            <a:r>
              <a:rPr lang="en-US" altLang="zh-CN" dirty="0"/>
              <a:t>Leverage external prior knowledge for visual captioning</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341527"/>
            <a:ext cx="5968855" cy="3572437"/>
          </a:xfrm>
          <a:prstGeom prst="rect">
            <a:avLst/>
          </a:prstGeom>
        </p:spPr>
      </p:pic>
    </p:spTree>
    <p:extLst>
      <p:ext uri="{BB962C8B-B14F-4D97-AF65-F5344CB8AC3E}">
        <p14:creationId xmlns:p14="http://schemas.microsoft.com/office/powerpoint/2010/main" val="2205193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normAutofit/>
          </a:bodyPr>
          <a:lstStyle/>
          <a:p>
            <a:r>
              <a:rPr lang="en-US" altLang="zh-CN" sz="4000" dirty="0"/>
              <a:t>Overview</a:t>
            </a:r>
            <a:endParaRPr lang="zh-CN" altLang="en-US" sz="40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24" y="1556792"/>
            <a:ext cx="8868172" cy="3024336"/>
          </a:xfrm>
        </p:spPr>
      </p:pic>
    </p:spTree>
    <p:extLst>
      <p:ext uri="{BB962C8B-B14F-4D97-AF65-F5344CB8AC3E}">
        <p14:creationId xmlns:p14="http://schemas.microsoft.com/office/powerpoint/2010/main" val="189734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a:spLocks noChangeArrowheads="1"/>
          </p:cNvSpPr>
          <p:nvPr/>
        </p:nvSpPr>
        <p:spPr bwMode="auto">
          <a:xfrm>
            <a:off x="326881" y="605620"/>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sp>
        <p:nvSpPr>
          <p:cNvPr id="10" name="文本框 9"/>
          <p:cNvSpPr txBox="1"/>
          <p:nvPr/>
        </p:nvSpPr>
        <p:spPr>
          <a:xfrm>
            <a:off x="326881" y="1273523"/>
            <a:ext cx="8817120" cy="1600053"/>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Advantages</a:t>
            </a:r>
          </a:p>
          <a:p>
            <a:pPr marL="414726">
              <a:lnSpc>
                <a:spcPct val="150000"/>
              </a:lnSpc>
              <a:buFont typeface="Arial" panose="020B0604020202020204" pitchFamily="34" charset="0"/>
              <a:buChar char="•"/>
              <a:defRPr/>
            </a:pPr>
            <a:r>
              <a:rPr lang="en-US" altLang="zh-CN" sz="2177" dirty="0"/>
              <a:t> does not rely on any </a:t>
            </a:r>
            <a:r>
              <a:rPr lang="en-US" altLang="zh-CN" sz="2177" i="1" dirty="0"/>
              <a:t>pre-trained detectors</a:t>
            </a:r>
            <a:r>
              <a:rPr lang="en-US" altLang="zh-CN" sz="2177" dirty="0">
                <a:ea typeface="微软雅黑" panose="020B0503020204020204" charset="-122"/>
                <a:cs typeface="+mn-lt"/>
              </a:rPr>
              <a:t> </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does not require any </a:t>
            </a:r>
            <a:r>
              <a:rPr lang="en-US" altLang="zh-CN" sz="2177" i="1" dirty="0">
                <a:ea typeface="微软雅黑" panose="020B0503020204020204" charset="-122"/>
                <a:cs typeface="+mn-lt"/>
              </a:rPr>
              <a:t>annotations of semantic graph</a:t>
            </a:r>
            <a:r>
              <a:rPr lang="en-US" altLang="zh-CN" sz="2177" dirty="0">
                <a:ea typeface="微软雅黑" panose="020B0503020204020204" charset="-122"/>
                <a:cs typeface="+mn-lt"/>
              </a:rPr>
              <a:t> for training</a:t>
            </a:r>
          </a:p>
        </p:txBody>
      </p:sp>
      <p:sp>
        <p:nvSpPr>
          <p:cNvPr id="12" name="文本框 11"/>
          <p:cNvSpPr txBox="1"/>
          <p:nvPr/>
        </p:nvSpPr>
        <p:spPr>
          <a:xfrm>
            <a:off x="97566" y="2971779"/>
            <a:ext cx="4245120" cy="1600053"/>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Problems in Existing Methods</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Perfromance drop</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Semantic inconsistency   </a:t>
            </a:r>
          </a:p>
        </p:txBody>
      </p:sp>
      <p:sp>
        <p:nvSpPr>
          <p:cNvPr id="13" name="文本框 12"/>
          <p:cNvSpPr txBox="1"/>
          <p:nvPr/>
        </p:nvSpPr>
        <p:spPr>
          <a:xfrm>
            <a:off x="4637317" y="2971779"/>
            <a:ext cx="5551307" cy="1600053"/>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Our method</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Leveraging external knowledge</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End-to-end Learning</a:t>
            </a:r>
          </a:p>
        </p:txBody>
      </p:sp>
      <p:sp>
        <p:nvSpPr>
          <p:cNvPr id="14" name="圆角矩形 13"/>
          <p:cNvSpPr/>
          <p:nvPr/>
        </p:nvSpPr>
        <p:spPr>
          <a:xfrm>
            <a:off x="107504" y="3028672"/>
            <a:ext cx="4114778" cy="15107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15" name="圆角矩形 14"/>
          <p:cNvSpPr/>
          <p:nvPr/>
        </p:nvSpPr>
        <p:spPr>
          <a:xfrm>
            <a:off x="4637317" y="3028672"/>
            <a:ext cx="4506683" cy="15107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16" name="左右箭头 15"/>
          <p:cNvSpPr/>
          <p:nvPr/>
        </p:nvSpPr>
        <p:spPr>
          <a:xfrm>
            <a:off x="4186786" y="3690270"/>
            <a:ext cx="457222" cy="314794"/>
          </a:xfrm>
          <a:prstGeom prst="leftRightArrow">
            <a:avLst>
              <a:gd name="adj1" fmla="val 33292"/>
              <a:gd name="adj2" fmla="val 37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17" name="椭圆 16"/>
          <p:cNvSpPr/>
          <p:nvPr/>
        </p:nvSpPr>
        <p:spPr>
          <a:xfrm>
            <a:off x="1169910" y="4980092"/>
            <a:ext cx="2950741" cy="1250013"/>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77" dirty="0">
                <a:solidFill>
                  <a:schemeClr val="tx1"/>
                </a:solidFill>
              </a:rPr>
              <a:t>Commonsense</a:t>
            </a:r>
          </a:p>
          <a:p>
            <a:pPr algn="ctr"/>
            <a:r>
              <a:rPr lang="en-US" altLang="zh-CN" sz="2177" dirty="0">
                <a:solidFill>
                  <a:schemeClr val="tx1"/>
                </a:solidFill>
              </a:rPr>
              <a:t>Reasoning</a:t>
            </a:r>
            <a:endParaRPr lang="zh-CN" altLang="en-US" sz="1633" dirty="0">
              <a:solidFill>
                <a:schemeClr val="tx1"/>
              </a:solidFill>
            </a:endParaRPr>
          </a:p>
        </p:txBody>
      </p:sp>
      <p:sp>
        <p:nvSpPr>
          <p:cNvPr id="18" name="椭圆 17"/>
          <p:cNvSpPr/>
          <p:nvPr/>
        </p:nvSpPr>
        <p:spPr>
          <a:xfrm>
            <a:off x="5279588" y="4989729"/>
            <a:ext cx="2645212" cy="1175575"/>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77" dirty="0">
                <a:solidFill>
                  <a:schemeClr val="tx1"/>
                </a:solidFill>
              </a:rPr>
              <a:t>Relational</a:t>
            </a:r>
          </a:p>
          <a:p>
            <a:pPr algn="ctr"/>
            <a:r>
              <a:rPr lang="en-US" altLang="zh-CN" sz="2177" dirty="0">
                <a:solidFill>
                  <a:schemeClr val="tx1"/>
                </a:solidFill>
              </a:rPr>
              <a:t>Reasoning</a:t>
            </a:r>
            <a:endParaRPr lang="zh-CN" altLang="en-US" sz="1633" dirty="0">
              <a:solidFill>
                <a:schemeClr val="tx1"/>
              </a:solidFill>
            </a:endParaRPr>
          </a:p>
        </p:txBody>
      </p:sp>
      <p:sp>
        <p:nvSpPr>
          <p:cNvPr id="19" name="左弧形箭头 18"/>
          <p:cNvSpPr/>
          <p:nvPr/>
        </p:nvSpPr>
        <p:spPr>
          <a:xfrm rot="16200000">
            <a:off x="4529858" y="5285276"/>
            <a:ext cx="452673" cy="14369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solidFill>
                <a:schemeClr val="tx1"/>
              </a:solidFill>
            </a:endParaRPr>
          </a:p>
        </p:txBody>
      </p:sp>
      <p:sp>
        <p:nvSpPr>
          <p:cNvPr id="20" name="左弧形箭头 19"/>
          <p:cNvSpPr/>
          <p:nvPr/>
        </p:nvSpPr>
        <p:spPr>
          <a:xfrm rot="5400000">
            <a:off x="4509104" y="4471048"/>
            <a:ext cx="452673" cy="14369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solidFill>
                <a:schemeClr val="tx1"/>
              </a:solidFill>
            </a:endParaRPr>
          </a:p>
        </p:txBody>
      </p:sp>
      <p:sp>
        <p:nvSpPr>
          <p:cNvPr id="2" name="灯片编号占位符 1"/>
          <p:cNvSpPr>
            <a:spLocks noGrp="1"/>
          </p:cNvSpPr>
          <p:nvPr>
            <p:ph type="sldNum" sz="quarter" idx="12"/>
          </p:nvPr>
        </p:nvSpPr>
        <p:spPr/>
        <p:txBody>
          <a:bodyPr/>
          <a:lstStyle/>
          <a:p>
            <a:pPr>
              <a:defRPr/>
            </a:pPr>
            <a:fld id="{6114D2C6-8928-4F30-B530-1C1A026654EE}" type="slidenum">
              <a:rPr lang="zh-CN" altLang="en-US" smtClean="0"/>
              <a:pPr>
                <a:defRPr/>
              </a:pPr>
              <a:t>58</a:t>
            </a:fld>
            <a:endParaRPr lang="zh-CN" altLang="en-US"/>
          </a:p>
        </p:txBody>
      </p:sp>
    </p:spTree>
    <p:extLst>
      <p:ext uri="{BB962C8B-B14F-4D97-AF65-F5344CB8AC3E}">
        <p14:creationId xmlns:p14="http://schemas.microsoft.com/office/powerpoint/2010/main" val="664073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326881" y="1273523"/>
            <a:ext cx="8817120" cy="1097480"/>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Visual &amp;. knowledge mapping</a:t>
            </a:r>
          </a:p>
          <a:p>
            <a:pPr marL="414726">
              <a:lnSpc>
                <a:spcPct val="150000"/>
              </a:lnSpc>
              <a:buFont typeface="Arial" panose="020B0604020202020204" pitchFamily="34" charset="0"/>
              <a:buChar char="•"/>
              <a:defRPr/>
            </a:pPr>
            <a:r>
              <a:rPr lang="en-US" altLang="zh-CN" sz="2177" dirty="0"/>
              <a:t> Visual mapping</a:t>
            </a:r>
            <a:endParaRPr lang="en-US" altLang="zh-CN" sz="2177" dirty="0">
              <a:ea typeface="微软雅黑" panose="020B0503020204020204" charset="-122"/>
              <a:cs typeface="+mn-lt"/>
            </a:endParaRPr>
          </a:p>
        </p:txBody>
      </p:sp>
      <p:sp>
        <p:nvSpPr>
          <p:cNvPr id="5" name="矩形 12"/>
          <p:cNvSpPr>
            <a:spLocks noChangeArrowheads="1"/>
          </p:cNvSpPr>
          <p:nvPr/>
        </p:nvSpPr>
        <p:spPr bwMode="auto">
          <a:xfrm>
            <a:off x="6567082" y="4996621"/>
            <a:ext cx="1514132" cy="427361"/>
          </a:xfrm>
          <a:prstGeom prst="rect">
            <a:avLst/>
          </a:prstGeom>
          <a:noFill/>
          <a:ln w="9525">
            <a:noFill/>
            <a:miter lim="800000"/>
            <a:headEnd/>
            <a:tailEnd/>
          </a:ln>
        </p:spPr>
        <p:txBody>
          <a:bodyPr wrap="none">
            <a:spAutoFit/>
          </a:bodyPr>
          <a:lstStyle/>
          <a:p>
            <a:r>
              <a:rPr lang="en-US" altLang="zh-CN" sz="2177" b="1" u="sng" dirty="0"/>
              <a:t>clustering</a:t>
            </a:r>
          </a:p>
        </p:txBody>
      </p:sp>
      <p:sp>
        <p:nvSpPr>
          <p:cNvPr id="3" name="文本框 2"/>
          <p:cNvSpPr txBox="1"/>
          <p:nvPr/>
        </p:nvSpPr>
        <p:spPr>
          <a:xfrm>
            <a:off x="899592" y="2971778"/>
            <a:ext cx="994811" cy="427361"/>
          </a:xfrm>
          <a:prstGeom prst="rect">
            <a:avLst/>
          </a:prstGeom>
          <a:noFill/>
        </p:spPr>
        <p:txBody>
          <a:bodyPr wrap="square" rtlCol="0">
            <a:spAutoFit/>
          </a:bodyPr>
          <a:lstStyle/>
          <a:p>
            <a:r>
              <a:rPr lang="en-US" altLang="zh-CN" sz="2177" dirty="0"/>
              <a:t>Video</a:t>
            </a:r>
          </a:p>
        </p:txBody>
      </p:sp>
      <p:sp>
        <p:nvSpPr>
          <p:cNvPr id="9" name="左大括号 8"/>
          <p:cNvSpPr/>
          <p:nvPr/>
        </p:nvSpPr>
        <p:spPr>
          <a:xfrm>
            <a:off x="1893983" y="2579873"/>
            <a:ext cx="326587" cy="1175715"/>
          </a:xfrm>
          <a:prstGeom prst="leftBrace">
            <a:avLst>
              <a:gd name="adj1" fmla="val 27945"/>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33"/>
          </a:p>
        </p:txBody>
      </p:sp>
      <p:sp>
        <p:nvSpPr>
          <p:cNvPr id="12" name="文本框 11"/>
          <p:cNvSpPr txBox="1"/>
          <p:nvPr/>
        </p:nvSpPr>
        <p:spPr>
          <a:xfrm>
            <a:off x="2341652" y="2331664"/>
            <a:ext cx="1642491" cy="427361"/>
          </a:xfrm>
          <a:prstGeom prst="rect">
            <a:avLst/>
          </a:prstGeom>
          <a:noFill/>
        </p:spPr>
        <p:txBody>
          <a:bodyPr wrap="square" rtlCol="0">
            <a:spAutoFit/>
          </a:bodyPr>
          <a:lstStyle/>
          <a:p>
            <a:r>
              <a:rPr lang="en-US" altLang="zh-CN" sz="2177" dirty="0"/>
              <a:t>objects</a:t>
            </a:r>
          </a:p>
        </p:txBody>
      </p:sp>
      <p:sp>
        <p:nvSpPr>
          <p:cNvPr id="13" name="文本框 12"/>
          <p:cNvSpPr txBox="1"/>
          <p:nvPr/>
        </p:nvSpPr>
        <p:spPr>
          <a:xfrm>
            <a:off x="2341652" y="2879596"/>
            <a:ext cx="1642491" cy="427361"/>
          </a:xfrm>
          <a:prstGeom prst="rect">
            <a:avLst/>
          </a:prstGeom>
          <a:noFill/>
        </p:spPr>
        <p:txBody>
          <a:bodyPr wrap="square" rtlCol="0">
            <a:spAutoFit/>
          </a:bodyPr>
          <a:lstStyle/>
          <a:p>
            <a:r>
              <a:rPr lang="en-US" altLang="zh-CN" sz="2177" dirty="0"/>
              <a:t>attributes</a:t>
            </a:r>
          </a:p>
        </p:txBody>
      </p:sp>
      <p:sp>
        <p:nvSpPr>
          <p:cNvPr id="15" name="文本框 14"/>
          <p:cNvSpPr txBox="1"/>
          <p:nvPr/>
        </p:nvSpPr>
        <p:spPr>
          <a:xfrm>
            <a:off x="2220570" y="3532770"/>
            <a:ext cx="1763573" cy="427361"/>
          </a:xfrm>
          <a:prstGeom prst="rect">
            <a:avLst/>
          </a:prstGeom>
          <a:noFill/>
        </p:spPr>
        <p:txBody>
          <a:bodyPr wrap="square" rtlCol="0">
            <a:spAutoFit/>
          </a:bodyPr>
          <a:lstStyle/>
          <a:p>
            <a:r>
              <a:rPr lang="en-US" altLang="zh-CN" sz="2177" dirty="0"/>
              <a:t>relationships</a:t>
            </a:r>
          </a:p>
        </p:txBody>
      </p:sp>
      <p:sp>
        <p:nvSpPr>
          <p:cNvPr id="16" name="左大括号 15"/>
          <p:cNvSpPr/>
          <p:nvPr/>
        </p:nvSpPr>
        <p:spPr>
          <a:xfrm rot="10800000">
            <a:off x="3853508" y="2514556"/>
            <a:ext cx="347461" cy="686404"/>
          </a:xfrm>
          <a:prstGeom prst="leftBrace">
            <a:avLst>
              <a:gd name="adj1" fmla="val 27945"/>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33"/>
          </a:p>
        </p:txBody>
      </p:sp>
      <p:sp>
        <p:nvSpPr>
          <p:cNvPr id="17" name="文本框 16"/>
          <p:cNvSpPr txBox="1"/>
          <p:nvPr/>
        </p:nvSpPr>
        <p:spPr>
          <a:xfrm>
            <a:off x="4560721" y="2579873"/>
            <a:ext cx="4714138" cy="427361"/>
          </a:xfrm>
          <a:prstGeom prst="rect">
            <a:avLst/>
          </a:prstGeom>
          <a:noFill/>
        </p:spPr>
        <p:txBody>
          <a:bodyPr wrap="square" rtlCol="0">
            <a:spAutoFit/>
          </a:bodyPr>
          <a:lstStyle/>
          <a:p>
            <a:r>
              <a:rPr lang="en-US" altLang="zh-CN" sz="2177" dirty="0"/>
              <a:t>densely sampled video regions </a:t>
            </a:r>
          </a:p>
        </p:txBody>
      </p:sp>
      <p:sp>
        <p:nvSpPr>
          <p:cNvPr id="18" name="文本框 17"/>
          <p:cNvSpPr txBox="1"/>
          <p:nvPr/>
        </p:nvSpPr>
        <p:spPr>
          <a:xfrm>
            <a:off x="4637318" y="3532770"/>
            <a:ext cx="4714138" cy="427361"/>
          </a:xfrm>
          <a:prstGeom prst="rect">
            <a:avLst/>
          </a:prstGeom>
          <a:noFill/>
        </p:spPr>
        <p:txBody>
          <a:bodyPr wrap="square" rtlCol="0">
            <a:spAutoFit/>
          </a:bodyPr>
          <a:lstStyle/>
          <a:p>
            <a:r>
              <a:rPr lang="en-US" altLang="zh-CN" sz="2177" dirty="0"/>
              <a:t>union arears of two sampled regions</a:t>
            </a:r>
          </a:p>
        </p:txBody>
      </p:sp>
      <p:cxnSp>
        <p:nvCxnSpPr>
          <p:cNvPr id="14" name="直接箭头连接符 13"/>
          <p:cNvCxnSpPr/>
          <p:nvPr/>
        </p:nvCxnSpPr>
        <p:spPr>
          <a:xfrm>
            <a:off x="3984143" y="3755587"/>
            <a:ext cx="522541"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sp>
        <p:nvSpPr>
          <p:cNvPr id="23" name="上箭头 22"/>
          <p:cNvSpPr/>
          <p:nvPr/>
        </p:nvSpPr>
        <p:spPr>
          <a:xfrm rot="10800000">
            <a:off x="6994386" y="4193258"/>
            <a:ext cx="391905" cy="6727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33"/>
          </a:p>
        </p:txBody>
      </p:sp>
      <p:sp>
        <p:nvSpPr>
          <p:cNvPr id="25" name="上箭头 24"/>
          <p:cNvSpPr/>
          <p:nvPr/>
        </p:nvSpPr>
        <p:spPr>
          <a:xfrm rot="16200000">
            <a:off x="5311464" y="4875514"/>
            <a:ext cx="391905" cy="6727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33"/>
          </a:p>
        </p:txBody>
      </p:sp>
      <p:sp>
        <p:nvSpPr>
          <p:cNvPr id="2" name="灯片编号占位符 1"/>
          <p:cNvSpPr>
            <a:spLocks noGrp="1"/>
          </p:cNvSpPr>
          <p:nvPr>
            <p:ph type="sldNum" sz="quarter" idx="12"/>
          </p:nvPr>
        </p:nvSpPr>
        <p:spPr/>
        <p:txBody>
          <a:bodyPr/>
          <a:lstStyle/>
          <a:p>
            <a:pPr>
              <a:defRPr/>
            </a:pPr>
            <a:fld id="{6114D2C6-8928-4F30-B530-1C1A026654EE}" type="slidenum">
              <a:rPr lang="zh-CN" altLang="en-US" smtClean="0"/>
              <a:pPr>
                <a:defRPr/>
              </a:pPr>
              <a:t>59</a:t>
            </a:fld>
            <a:endParaRPr lang="zh-CN" altLang="en-US"/>
          </a:p>
        </p:txBody>
      </p:sp>
      <p:pic>
        <p:nvPicPr>
          <p:cNvPr id="4" name="图片 3"/>
          <p:cNvPicPr>
            <a:picLocks noChangeAspect="1"/>
          </p:cNvPicPr>
          <p:nvPr/>
        </p:nvPicPr>
        <p:blipFill>
          <a:blip r:embed="rId3"/>
          <a:stretch>
            <a:fillRect/>
          </a:stretch>
        </p:blipFill>
        <p:spPr>
          <a:xfrm>
            <a:off x="587633" y="5016401"/>
            <a:ext cx="4464968" cy="464101"/>
          </a:xfrm>
          <a:prstGeom prst="rect">
            <a:avLst/>
          </a:prstGeom>
        </p:spPr>
      </p:pic>
      <p:sp>
        <p:nvSpPr>
          <p:cNvPr id="19" name="文本框 9"/>
          <p:cNvSpPr txBox="1">
            <a:spLocks noChangeArrowheads="1"/>
          </p:cNvSpPr>
          <p:nvPr/>
        </p:nvSpPr>
        <p:spPr bwMode="auto">
          <a:xfrm>
            <a:off x="212739" y="693767"/>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spTree>
    <p:extLst>
      <p:ext uri="{BB962C8B-B14F-4D97-AF65-F5344CB8AC3E}">
        <p14:creationId xmlns:p14="http://schemas.microsoft.com/office/powerpoint/2010/main" val="3958621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124744"/>
            <a:ext cx="9056140" cy="4752528"/>
          </a:xfrm>
        </p:spPr>
      </p:pic>
    </p:spTree>
    <p:extLst>
      <p:ext uri="{BB962C8B-B14F-4D97-AF65-F5344CB8AC3E}">
        <p14:creationId xmlns:p14="http://schemas.microsoft.com/office/powerpoint/2010/main" val="9043706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326881" y="1273523"/>
            <a:ext cx="7731257" cy="1097480"/>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Visual &amp;. knowledge mapping</a:t>
            </a:r>
          </a:p>
          <a:p>
            <a:pPr marL="414726">
              <a:lnSpc>
                <a:spcPct val="150000"/>
              </a:lnSpc>
              <a:buFont typeface="Arial" panose="020B0604020202020204" pitchFamily="34" charset="0"/>
              <a:buChar char="•"/>
              <a:defRPr/>
            </a:pPr>
            <a:r>
              <a:rPr lang="en-US" altLang="zh-CN" sz="2177" dirty="0"/>
              <a:t> Knowledge mapping</a:t>
            </a:r>
            <a:endParaRPr lang="en-US" altLang="zh-CN" sz="2177" dirty="0">
              <a:ea typeface="微软雅黑" panose="020B0503020204020204" charset="-122"/>
              <a:cs typeface="+mn-lt"/>
            </a:endParaRPr>
          </a:p>
        </p:txBody>
      </p:sp>
      <p:sp>
        <p:nvSpPr>
          <p:cNvPr id="23" name="上箭头 22"/>
          <p:cNvSpPr/>
          <p:nvPr/>
        </p:nvSpPr>
        <p:spPr>
          <a:xfrm>
            <a:off x="7666234" y="3537675"/>
            <a:ext cx="391905" cy="840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33"/>
          </a:p>
        </p:txBody>
      </p:sp>
      <p:sp>
        <p:nvSpPr>
          <p:cNvPr id="25" name="上箭头 24"/>
          <p:cNvSpPr/>
          <p:nvPr/>
        </p:nvSpPr>
        <p:spPr>
          <a:xfrm rot="5400000">
            <a:off x="5182236" y="3537258"/>
            <a:ext cx="391905" cy="1089836"/>
          </a:xfrm>
          <a:prstGeom prst="upArrow">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33"/>
          </a:p>
        </p:txBody>
      </p:sp>
      <p:sp>
        <p:nvSpPr>
          <p:cNvPr id="19" name="文本框 18"/>
          <p:cNvSpPr txBox="1"/>
          <p:nvPr/>
        </p:nvSpPr>
        <p:spPr>
          <a:xfrm>
            <a:off x="1171998" y="2371330"/>
            <a:ext cx="4714138" cy="427361"/>
          </a:xfrm>
          <a:prstGeom prst="rect">
            <a:avLst/>
          </a:prstGeom>
          <a:noFill/>
        </p:spPr>
        <p:txBody>
          <a:bodyPr wrap="square" rtlCol="0">
            <a:spAutoFit/>
          </a:bodyPr>
          <a:lstStyle/>
          <a:p>
            <a:r>
              <a:rPr lang="en-US" altLang="zh-CN" sz="2177" dirty="0"/>
              <a:t>Visual Feature Vectors</a:t>
            </a:r>
          </a:p>
        </p:txBody>
      </p:sp>
      <p:sp>
        <p:nvSpPr>
          <p:cNvPr id="22" name="文本框 21"/>
          <p:cNvSpPr txBox="1"/>
          <p:nvPr/>
        </p:nvSpPr>
        <p:spPr>
          <a:xfrm>
            <a:off x="4857565" y="2372423"/>
            <a:ext cx="4714138" cy="427361"/>
          </a:xfrm>
          <a:prstGeom prst="rect">
            <a:avLst/>
          </a:prstGeom>
          <a:noFill/>
        </p:spPr>
        <p:txBody>
          <a:bodyPr wrap="square" rtlCol="0">
            <a:spAutoFit/>
          </a:bodyPr>
          <a:lstStyle/>
          <a:p>
            <a:r>
              <a:rPr lang="en-US" altLang="zh-CN" sz="2177" dirty="0"/>
              <a:t>knowledge Vectors</a:t>
            </a:r>
          </a:p>
        </p:txBody>
      </p:sp>
      <p:sp>
        <p:nvSpPr>
          <p:cNvPr id="24" name="圆角矩形 23"/>
          <p:cNvSpPr/>
          <p:nvPr/>
        </p:nvSpPr>
        <p:spPr>
          <a:xfrm>
            <a:off x="815572" y="2340717"/>
            <a:ext cx="3429841" cy="9701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26" name="圆角矩形 25"/>
          <p:cNvSpPr/>
          <p:nvPr/>
        </p:nvSpPr>
        <p:spPr>
          <a:xfrm>
            <a:off x="4825221" y="2340717"/>
            <a:ext cx="3731146" cy="9701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graphicFrame>
        <p:nvGraphicFramePr>
          <p:cNvPr id="7" name="对象 6"/>
          <p:cNvGraphicFramePr>
            <a:graphicFrameLocks noChangeAspect="1"/>
          </p:cNvGraphicFramePr>
          <p:nvPr/>
        </p:nvGraphicFramePr>
        <p:xfrm>
          <a:off x="4278241" y="2588040"/>
          <a:ext cx="541440" cy="449280"/>
        </p:xfrm>
        <a:graphic>
          <a:graphicData uri="http://schemas.openxmlformats.org/presentationml/2006/ole">
            <mc:AlternateContent xmlns:mc="http://schemas.openxmlformats.org/markup-compatibility/2006">
              <mc:Choice xmlns:v="urn:schemas-microsoft-com:vml" Requires="v">
                <p:oleObj spid="_x0000_s2353" name="Equation" r:id="rId4" imgW="152280" imgH="126720" progId="Equation.DSMT4">
                  <p:embed/>
                </p:oleObj>
              </mc:Choice>
              <mc:Fallback>
                <p:oleObj name="Equation" r:id="rId4" imgW="152280" imgH="126720" progId="Equation.DSMT4">
                  <p:embed/>
                  <p:pic>
                    <p:nvPicPr>
                      <p:cNvPr id="7" name="对象 6"/>
                      <p:cNvPicPr/>
                      <p:nvPr/>
                    </p:nvPicPr>
                    <p:blipFill>
                      <a:blip r:embed="rId5"/>
                      <a:stretch>
                        <a:fillRect/>
                      </a:stretch>
                    </p:blipFill>
                    <p:spPr>
                      <a:xfrm>
                        <a:off x="4278241" y="2588040"/>
                        <a:ext cx="541440" cy="449280"/>
                      </a:xfrm>
                      <a:prstGeom prst="rect">
                        <a:avLst/>
                      </a:prstGeom>
                    </p:spPr>
                  </p:pic>
                </p:oleObj>
              </mc:Fallback>
            </mc:AlternateContent>
          </a:graphicData>
        </a:graphic>
      </p:graphicFrame>
      <p:sp>
        <p:nvSpPr>
          <p:cNvPr id="30" name="文本框 29"/>
          <p:cNvSpPr txBox="1"/>
          <p:nvPr/>
        </p:nvSpPr>
        <p:spPr>
          <a:xfrm>
            <a:off x="4865614" y="4711364"/>
            <a:ext cx="4714138" cy="427361"/>
          </a:xfrm>
          <a:prstGeom prst="rect">
            <a:avLst/>
          </a:prstGeom>
          <a:noFill/>
        </p:spPr>
        <p:txBody>
          <a:bodyPr wrap="square" rtlCol="0">
            <a:spAutoFit/>
          </a:bodyPr>
          <a:lstStyle/>
          <a:p>
            <a:r>
              <a:rPr lang="en-US" altLang="zh-CN" sz="2177" dirty="0"/>
              <a:t>Knowledge Embedding Vectors</a:t>
            </a:r>
          </a:p>
        </p:txBody>
      </p:sp>
      <p:sp>
        <p:nvSpPr>
          <p:cNvPr id="32" name="圆角矩形 31"/>
          <p:cNvSpPr/>
          <p:nvPr/>
        </p:nvSpPr>
        <p:spPr>
          <a:xfrm>
            <a:off x="4833270" y="4679659"/>
            <a:ext cx="3731146" cy="9701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35" name="圆角矩形 34"/>
          <p:cNvSpPr/>
          <p:nvPr/>
        </p:nvSpPr>
        <p:spPr>
          <a:xfrm>
            <a:off x="772005" y="3427028"/>
            <a:ext cx="3841002" cy="26146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36" name="文本框 35"/>
          <p:cNvSpPr txBox="1"/>
          <p:nvPr/>
        </p:nvSpPr>
        <p:spPr>
          <a:xfrm>
            <a:off x="978846" y="3550858"/>
            <a:ext cx="4714138" cy="427361"/>
          </a:xfrm>
          <a:prstGeom prst="rect">
            <a:avLst/>
          </a:prstGeom>
          <a:noFill/>
        </p:spPr>
        <p:txBody>
          <a:bodyPr wrap="square" rtlCol="0">
            <a:spAutoFit/>
          </a:bodyPr>
          <a:lstStyle/>
          <a:p>
            <a:r>
              <a:rPr lang="en-US" altLang="zh-CN" sz="2177" b="1" dirty="0"/>
              <a:t>Training:</a:t>
            </a:r>
          </a:p>
        </p:txBody>
      </p:sp>
      <p:sp>
        <p:nvSpPr>
          <p:cNvPr id="37" name="文本框 36"/>
          <p:cNvSpPr txBox="1"/>
          <p:nvPr/>
        </p:nvSpPr>
        <p:spPr>
          <a:xfrm>
            <a:off x="1366982" y="3880877"/>
            <a:ext cx="3276375" cy="427361"/>
          </a:xfrm>
          <a:prstGeom prst="rect">
            <a:avLst/>
          </a:prstGeom>
          <a:noFill/>
        </p:spPr>
        <p:txBody>
          <a:bodyPr wrap="square" rtlCol="0">
            <a:spAutoFit/>
          </a:bodyPr>
          <a:lstStyle/>
          <a:p>
            <a:r>
              <a:rPr lang="en-US" altLang="zh-CN" sz="2177" dirty="0"/>
              <a:t>Sparse soft-attention</a:t>
            </a:r>
          </a:p>
        </p:txBody>
      </p:sp>
      <p:cxnSp>
        <p:nvCxnSpPr>
          <p:cNvPr id="40" name="直接箭头连接符 39"/>
          <p:cNvCxnSpPr/>
          <p:nvPr/>
        </p:nvCxnSpPr>
        <p:spPr>
          <a:xfrm>
            <a:off x="1313747" y="4312670"/>
            <a:ext cx="2641171"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nvGraphicFramePr>
        <p:xfrm>
          <a:off x="1033577" y="4038115"/>
          <a:ext cx="333405" cy="394024"/>
        </p:xfrm>
        <a:graphic>
          <a:graphicData uri="http://schemas.openxmlformats.org/presentationml/2006/ole">
            <mc:AlternateContent xmlns:mc="http://schemas.openxmlformats.org/markup-compatibility/2006">
              <mc:Choice xmlns:v="urn:schemas-microsoft-com:vml" Requires="v">
                <p:oleObj spid="_x0000_s2354" name="Equation" r:id="rId6" imgW="139680" imgH="164880" progId="Equation.DSMT4">
                  <p:embed/>
                </p:oleObj>
              </mc:Choice>
              <mc:Fallback>
                <p:oleObj name="Equation" r:id="rId6" imgW="139680" imgH="164880" progId="Equation.DSMT4">
                  <p:embed/>
                  <p:pic>
                    <p:nvPicPr>
                      <p:cNvPr id="11" name="对象 10"/>
                      <p:cNvPicPr/>
                      <p:nvPr/>
                    </p:nvPicPr>
                    <p:blipFill>
                      <a:blip r:embed="rId7"/>
                      <a:stretch>
                        <a:fillRect/>
                      </a:stretch>
                    </p:blipFill>
                    <p:spPr>
                      <a:xfrm>
                        <a:off x="1033577" y="4038115"/>
                        <a:ext cx="333405" cy="394024"/>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4006097" y="4030920"/>
          <a:ext cx="332640" cy="364320"/>
        </p:xfrm>
        <a:graphic>
          <a:graphicData uri="http://schemas.openxmlformats.org/presentationml/2006/ole">
            <mc:AlternateContent xmlns:mc="http://schemas.openxmlformats.org/markup-compatibility/2006">
              <mc:Choice xmlns:v="urn:schemas-microsoft-com:vml" Requires="v">
                <p:oleObj spid="_x0000_s2355" name="Equation" r:id="rId8" imgW="139680" imgH="152280" progId="Equation.DSMT4">
                  <p:embed/>
                </p:oleObj>
              </mc:Choice>
              <mc:Fallback>
                <p:oleObj name="Equation" r:id="rId8" imgW="139680" imgH="152280" progId="Equation.DSMT4">
                  <p:embed/>
                  <p:pic>
                    <p:nvPicPr>
                      <p:cNvPr id="42" name="对象 41"/>
                      <p:cNvPicPr/>
                      <p:nvPr/>
                    </p:nvPicPr>
                    <p:blipFill>
                      <a:blip r:embed="rId9"/>
                      <a:stretch>
                        <a:fillRect/>
                      </a:stretch>
                    </p:blipFill>
                    <p:spPr>
                      <a:xfrm>
                        <a:off x="4006097" y="4030920"/>
                        <a:ext cx="332640" cy="364320"/>
                      </a:xfrm>
                      <a:prstGeom prst="rect">
                        <a:avLst/>
                      </a:prstGeom>
                    </p:spPr>
                  </p:pic>
                </p:oleObj>
              </mc:Fallback>
            </mc:AlternateContent>
          </a:graphicData>
        </a:graphic>
      </p:graphicFrame>
      <p:sp>
        <p:nvSpPr>
          <p:cNvPr id="44" name="文本框 43"/>
          <p:cNvSpPr txBox="1"/>
          <p:nvPr/>
        </p:nvSpPr>
        <p:spPr>
          <a:xfrm>
            <a:off x="1033577" y="4528466"/>
            <a:ext cx="4714138" cy="427361"/>
          </a:xfrm>
          <a:prstGeom prst="rect">
            <a:avLst/>
          </a:prstGeom>
          <a:noFill/>
        </p:spPr>
        <p:txBody>
          <a:bodyPr wrap="square" rtlCol="0">
            <a:spAutoFit/>
          </a:bodyPr>
          <a:lstStyle/>
          <a:p>
            <a:r>
              <a:rPr lang="en-US" altLang="zh-CN" sz="2177" dirty="0"/>
              <a:t>binary cross entropy loss</a:t>
            </a:r>
          </a:p>
        </p:txBody>
      </p:sp>
      <p:sp>
        <p:nvSpPr>
          <p:cNvPr id="46" name="文本框 45"/>
          <p:cNvSpPr txBox="1"/>
          <p:nvPr/>
        </p:nvSpPr>
        <p:spPr>
          <a:xfrm>
            <a:off x="1003227" y="4895454"/>
            <a:ext cx="4714138" cy="427361"/>
          </a:xfrm>
          <a:prstGeom prst="rect">
            <a:avLst/>
          </a:prstGeom>
          <a:noFill/>
        </p:spPr>
        <p:txBody>
          <a:bodyPr wrap="square" rtlCol="0">
            <a:spAutoFit/>
          </a:bodyPr>
          <a:lstStyle/>
          <a:p>
            <a:r>
              <a:rPr lang="en-US" altLang="zh-CN" sz="2177" b="1" dirty="0"/>
              <a:t>Inference:</a:t>
            </a:r>
          </a:p>
        </p:txBody>
      </p:sp>
      <p:sp>
        <p:nvSpPr>
          <p:cNvPr id="2" name="灯片编号占位符 1"/>
          <p:cNvSpPr>
            <a:spLocks noGrp="1"/>
          </p:cNvSpPr>
          <p:nvPr>
            <p:ph type="sldNum" sz="quarter" idx="12"/>
          </p:nvPr>
        </p:nvSpPr>
        <p:spPr/>
        <p:txBody>
          <a:bodyPr/>
          <a:lstStyle/>
          <a:p>
            <a:pPr>
              <a:defRPr/>
            </a:pPr>
            <a:fld id="{6114D2C6-8928-4F30-B530-1C1A026654EE}" type="slidenum">
              <a:rPr lang="zh-CN" altLang="en-US" smtClean="0"/>
              <a:pPr>
                <a:defRPr/>
              </a:pPr>
              <a:t>60</a:t>
            </a:fld>
            <a:endParaRPr lang="zh-CN" altLang="en-US"/>
          </a:p>
        </p:txBody>
      </p:sp>
      <p:pic>
        <p:nvPicPr>
          <p:cNvPr id="39" name="图片 38"/>
          <p:cNvPicPr>
            <a:picLocks noChangeAspect="1"/>
          </p:cNvPicPr>
          <p:nvPr/>
        </p:nvPicPr>
        <p:blipFill>
          <a:blip r:embed="rId10"/>
          <a:stretch>
            <a:fillRect/>
          </a:stretch>
        </p:blipFill>
        <p:spPr>
          <a:xfrm>
            <a:off x="978846" y="2868190"/>
            <a:ext cx="2893160" cy="304180"/>
          </a:xfrm>
          <a:prstGeom prst="rect">
            <a:avLst/>
          </a:prstGeom>
        </p:spPr>
      </p:pic>
      <p:pic>
        <p:nvPicPr>
          <p:cNvPr id="41" name="图片 40"/>
          <p:cNvPicPr>
            <a:picLocks noChangeAspect="1"/>
          </p:cNvPicPr>
          <p:nvPr/>
        </p:nvPicPr>
        <p:blipFill>
          <a:blip r:embed="rId11"/>
          <a:stretch>
            <a:fillRect/>
          </a:stretch>
        </p:blipFill>
        <p:spPr>
          <a:xfrm>
            <a:off x="4930932" y="2866531"/>
            <a:ext cx="2924269" cy="269613"/>
          </a:xfrm>
          <a:prstGeom prst="rect">
            <a:avLst/>
          </a:prstGeom>
        </p:spPr>
      </p:pic>
      <p:pic>
        <p:nvPicPr>
          <p:cNvPr id="48" name="图片 47"/>
          <p:cNvPicPr>
            <a:picLocks noChangeAspect="1"/>
          </p:cNvPicPr>
          <p:nvPr/>
        </p:nvPicPr>
        <p:blipFill>
          <a:blip r:embed="rId12"/>
          <a:stretch>
            <a:fillRect/>
          </a:stretch>
        </p:blipFill>
        <p:spPr>
          <a:xfrm>
            <a:off x="1098239" y="5583071"/>
            <a:ext cx="2232952" cy="266156"/>
          </a:xfrm>
          <a:prstGeom prst="rect">
            <a:avLst/>
          </a:prstGeom>
        </p:spPr>
      </p:pic>
      <p:pic>
        <p:nvPicPr>
          <p:cNvPr id="49" name="图片 48"/>
          <p:cNvPicPr>
            <a:picLocks noChangeAspect="1"/>
          </p:cNvPicPr>
          <p:nvPr/>
        </p:nvPicPr>
        <p:blipFill>
          <a:blip r:embed="rId13"/>
          <a:stretch>
            <a:fillRect/>
          </a:stretch>
        </p:blipFill>
        <p:spPr>
          <a:xfrm>
            <a:off x="1098238" y="5326950"/>
            <a:ext cx="860689" cy="203938"/>
          </a:xfrm>
          <a:prstGeom prst="rect">
            <a:avLst/>
          </a:prstGeom>
        </p:spPr>
      </p:pic>
      <p:pic>
        <p:nvPicPr>
          <p:cNvPr id="50" name="图片 49"/>
          <p:cNvPicPr>
            <a:picLocks noChangeAspect="1"/>
          </p:cNvPicPr>
          <p:nvPr/>
        </p:nvPicPr>
        <p:blipFill rotWithShape="1">
          <a:blip r:embed="rId14"/>
          <a:srcRect t="12310"/>
          <a:stretch/>
        </p:blipFill>
        <p:spPr>
          <a:xfrm>
            <a:off x="4953386" y="5227398"/>
            <a:ext cx="1894207" cy="254611"/>
          </a:xfrm>
          <a:prstGeom prst="rect">
            <a:avLst/>
          </a:prstGeom>
        </p:spPr>
      </p:pic>
      <p:pic>
        <p:nvPicPr>
          <p:cNvPr id="51" name="图片 50"/>
          <p:cNvPicPr>
            <a:picLocks noChangeAspect="1"/>
          </p:cNvPicPr>
          <p:nvPr/>
        </p:nvPicPr>
        <p:blipFill>
          <a:blip r:embed="rId15"/>
          <a:stretch>
            <a:fillRect/>
          </a:stretch>
        </p:blipFill>
        <p:spPr>
          <a:xfrm>
            <a:off x="6227001" y="3926073"/>
            <a:ext cx="1199434" cy="328375"/>
          </a:xfrm>
          <a:prstGeom prst="rect">
            <a:avLst/>
          </a:prstGeom>
        </p:spPr>
      </p:pic>
      <p:sp>
        <p:nvSpPr>
          <p:cNvPr id="28" name="文本框 9"/>
          <p:cNvSpPr txBox="1">
            <a:spLocks noChangeArrowheads="1"/>
          </p:cNvSpPr>
          <p:nvPr/>
        </p:nvSpPr>
        <p:spPr bwMode="auto">
          <a:xfrm>
            <a:off x="212739" y="693767"/>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spTree>
    <p:extLst>
      <p:ext uri="{BB962C8B-B14F-4D97-AF65-F5344CB8AC3E}">
        <p14:creationId xmlns:p14="http://schemas.microsoft.com/office/powerpoint/2010/main" val="5042521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文本框 44"/>
          <p:cNvSpPr txBox="1"/>
          <p:nvPr/>
        </p:nvSpPr>
        <p:spPr>
          <a:xfrm>
            <a:off x="326881" y="1273523"/>
            <a:ext cx="4245120" cy="1097480"/>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Visual &amp;. knowledge mapping</a:t>
            </a:r>
          </a:p>
          <a:p>
            <a:pPr marL="414726">
              <a:lnSpc>
                <a:spcPct val="150000"/>
              </a:lnSpc>
              <a:buFont typeface="Arial" panose="020B0604020202020204" pitchFamily="34" charset="0"/>
              <a:buChar char="•"/>
              <a:defRPr/>
            </a:pPr>
            <a:r>
              <a:rPr lang="en-US" altLang="zh-CN" sz="2177" dirty="0"/>
              <a:t> Knowledge mapping</a:t>
            </a:r>
            <a:endParaRPr lang="en-US" altLang="zh-CN" sz="2177" dirty="0">
              <a:ea typeface="微软雅黑" panose="020B0503020204020204" charset="-122"/>
              <a:cs typeface="+mn-lt"/>
            </a:endParaRPr>
          </a:p>
        </p:txBody>
      </p:sp>
      <p:sp>
        <p:nvSpPr>
          <p:cNvPr id="11" name="文本框 10"/>
          <p:cNvSpPr txBox="1"/>
          <p:nvPr/>
        </p:nvSpPr>
        <p:spPr>
          <a:xfrm>
            <a:off x="2907076" y="2359936"/>
            <a:ext cx="4714138" cy="427361"/>
          </a:xfrm>
          <a:prstGeom prst="rect">
            <a:avLst/>
          </a:prstGeom>
          <a:noFill/>
        </p:spPr>
        <p:txBody>
          <a:bodyPr wrap="square" rtlCol="0">
            <a:spAutoFit/>
          </a:bodyPr>
          <a:lstStyle/>
          <a:p>
            <a:r>
              <a:rPr lang="en-US" altLang="zh-CN" sz="2177" dirty="0"/>
              <a:t>Visual Feature Vectors</a:t>
            </a:r>
          </a:p>
        </p:txBody>
      </p:sp>
      <p:sp>
        <p:nvSpPr>
          <p:cNvPr id="13" name="文本框 12"/>
          <p:cNvSpPr txBox="1"/>
          <p:nvPr/>
        </p:nvSpPr>
        <p:spPr>
          <a:xfrm>
            <a:off x="6229232" y="2359935"/>
            <a:ext cx="4714138" cy="427361"/>
          </a:xfrm>
          <a:prstGeom prst="rect">
            <a:avLst/>
          </a:prstGeom>
          <a:noFill/>
        </p:spPr>
        <p:txBody>
          <a:bodyPr wrap="square" rtlCol="0">
            <a:spAutoFit/>
          </a:bodyPr>
          <a:lstStyle/>
          <a:p>
            <a:r>
              <a:rPr lang="en-US" altLang="zh-CN" sz="2177" dirty="0"/>
              <a:t>knowledge Vectors</a:t>
            </a:r>
          </a:p>
        </p:txBody>
      </p:sp>
      <p:sp>
        <p:nvSpPr>
          <p:cNvPr id="14" name="圆角矩形 13"/>
          <p:cNvSpPr/>
          <p:nvPr/>
        </p:nvSpPr>
        <p:spPr>
          <a:xfrm>
            <a:off x="2808428" y="2416146"/>
            <a:ext cx="2776666" cy="803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graphicFrame>
        <p:nvGraphicFramePr>
          <p:cNvPr id="16" name="对象 15"/>
          <p:cNvGraphicFramePr>
            <a:graphicFrameLocks noChangeAspect="1"/>
          </p:cNvGraphicFramePr>
          <p:nvPr/>
        </p:nvGraphicFramePr>
        <p:xfrm>
          <a:off x="5649908" y="2575552"/>
          <a:ext cx="541440" cy="449280"/>
        </p:xfrm>
        <a:graphic>
          <a:graphicData uri="http://schemas.openxmlformats.org/presentationml/2006/ole">
            <mc:AlternateContent xmlns:mc="http://schemas.openxmlformats.org/markup-compatibility/2006">
              <mc:Choice xmlns:v="urn:schemas-microsoft-com:vml" Requires="v">
                <p:oleObj spid="_x0000_s3482" name="Equation" r:id="rId4" imgW="152280" imgH="126720" progId="Equation.DSMT4">
                  <p:embed/>
                </p:oleObj>
              </mc:Choice>
              <mc:Fallback>
                <p:oleObj name="Equation" r:id="rId4" imgW="152280" imgH="126720" progId="Equation.DSMT4">
                  <p:embed/>
                  <p:pic>
                    <p:nvPicPr>
                      <p:cNvPr id="16" name="对象 15"/>
                      <p:cNvPicPr/>
                      <p:nvPr/>
                    </p:nvPicPr>
                    <p:blipFill>
                      <a:blip r:embed="rId5"/>
                      <a:stretch>
                        <a:fillRect/>
                      </a:stretch>
                    </p:blipFill>
                    <p:spPr>
                      <a:xfrm>
                        <a:off x="5649908" y="2575552"/>
                        <a:ext cx="541440" cy="449280"/>
                      </a:xfrm>
                      <a:prstGeom prst="rect">
                        <a:avLst/>
                      </a:prstGeom>
                    </p:spPr>
                  </p:pic>
                </p:oleObj>
              </mc:Fallback>
            </mc:AlternateContent>
          </a:graphicData>
        </a:graphic>
      </p:graphicFrame>
      <p:sp>
        <p:nvSpPr>
          <p:cNvPr id="21" name="圆角矩形 20"/>
          <p:cNvSpPr/>
          <p:nvPr/>
        </p:nvSpPr>
        <p:spPr>
          <a:xfrm>
            <a:off x="6171607" y="2416145"/>
            <a:ext cx="2776666" cy="8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23" name="文本框 22"/>
          <p:cNvSpPr txBox="1"/>
          <p:nvPr/>
        </p:nvSpPr>
        <p:spPr>
          <a:xfrm>
            <a:off x="765017" y="2644325"/>
            <a:ext cx="1642491" cy="427361"/>
          </a:xfrm>
          <a:prstGeom prst="rect">
            <a:avLst/>
          </a:prstGeom>
          <a:noFill/>
        </p:spPr>
        <p:txBody>
          <a:bodyPr wrap="square" rtlCol="0">
            <a:spAutoFit/>
          </a:bodyPr>
          <a:lstStyle/>
          <a:p>
            <a:r>
              <a:rPr lang="en-US" altLang="zh-CN" sz="2177" dirty="0"/>
              <a:t>Objects</a:t>
            </a:r>
            <a:r>
              <a:rPr lang="zh-CN" altLang="en-US" sz="2177" dirty="0"/>
              <a:t>：</a:t>
            </a:r>
            <a:endParaRPr lang="en-US" altLang="zh-CN" sz="2177" dirty="0"/>
          </a:p>
        </p:txBody>
      </p:sp>
      <p:sp>
        <p:nvSpPr>
          <p:cNvPr id="25" name="文本框 24"/>
          <p:cNvSpPr txBox="1"/>
          <p:nvPr/>
        </p:nvSpPr>
        <p:spPr>
          <a:xfrm>
            <a:off x="765017" y="3598088"/>
            <a:ext cx="1642491" cy="427361"/>
          </a:xfrm>
          <a:prstGeom prst="rect">
            <a:avLst/>
          </a:prstGeom>
          <a:noFill/>
        </p:spPr>
        <p:txBody>
          <a:bodyPr wrap="square" rtlCol="0">
            <a:spAutoFit/>
          </a:bodyPr>
          <a:lstStyle/>
          <a:p>
            <a:r>
              <a:rPr lang="en-US" altLang="zh-CN" sz="2177" dirty="0"/>
              <a:t>Attributes</a:t>
            </a:r>
            <a:r>
              <a:rPr lang="zh-CN" altLang="en-US" sz="2177" dirty="0"/>
              <a:t>：</a:t>
            </a:r>
            <a:endParaRPr lang="en-US" altLang="zh-CN" sz="2177" dirty="0"/>
          </a:p>
        </p:txBody>
      </p:sp>
      <p:sp>
        <p:nvSpPr>
          <p:cNvPr id="27" name="文本框 26"/>
          <p:cNvSpPr txBox="1"/>
          <p:nvPr/>
        </p:nvSpPr>
        <p:spPr>
          <a:xfrm>
            <a:off x="765017" y="4539398"/>
            <a:ext cx="2108728" cy="427361"/>
          </a:xfrm>
          <a:prstGeom prst="rect">
            <a:avLst/>
          </a:prstGeom>
          <a:noFill/>
        </p:spPr>
        <p:txBody>
          <a:bodyPr wrap="square" rtlCol="0">
            <a:spAutoFit/>
          </a:bodyPr>
          <a:lstStyle/>
          <a:p>
            <a:r>
              <a:rPr lang="en-US" altLang="zh-CN" sz="2177" dirty="0"/>
              <a:t>Relationships</a:t>
            </a:r>
            <a:r>
              <a:rPr lang="zh-CN" altLang="en-US" sz="2177" dirty="0"/>
              <a:t>：</a:t>
            </a:r>
            <a:endParaRPr lang="en-US" altLang="zh-CN" sz="2177" dirty="0"/>
          </a:p>
        </p:txBody>
      </p:sp>
      <p:sp>
        <p:nvSpPr>
          <p:cNvPr id="28" name="文本框 27"/>
          <p:cNvSpPr txBox="1"/>
          <p:nvPr/>
        </p:nvSpPr>
        <p:spPr>
          <a:xfrm>
            <a:off x="2907076" y="3304621"/>
            <a:ext cx="4714138" cy="427361"/>
          </a:xfrm>
          <a:prstGeom prst="rect">
            <a:avLst/>
          </a:prstGeom>
          <a:noFill/>
        </p:spPr>
        <p:txBody>
          <a:bodyPr wrap="square" rtlCol="0">
            <a:spAutoFit/>
          </a:bodyPr>
          <a:lstStyle/>
          <a:p>
            <a:r>
              <a:rPr lang="en-US" altLang="zh-CN" sz="2177" dirty="0"/>
              <a:t>Visual Feature Vectors</a:t>
            </a:r>
          </a:p>
        </p:txBody>
      </p:sp>
      <p:sp>
        <p:nvSpPr>
          <p:cNvPr id="29" name="文本框 28"/>
          <p:cNvSpPr txBox="1"/>
          <p:nvPr/>
        </p:nvSpPr>
        <p:spPr>
          <a:xfrm>
            <a:off x="6229232" y="3304620"/>
            <a:ext cx="4714138" cy="427361"/>
          </a:xfrm>
          <a:prstGeom prst="rect">
            <a:avLst/>
          </a:prstGeom>
          <a:noFill/>
        </p:spPr>
        <p:txBody>
          <a:bodyPr wrap="square" rtlCol="0">
            <a:spAutoFit/>
          </a:bodyPr>
          <a:lstStyle/>
          <a:p>
            <a:r>
              <a:rPr lang="en-US" altLang="zh-CN" sz="2177" dirty="0"/>
              <a:t>knowledge Vectors</a:t>
            </a:r>
          </a:p>
        </p:txBody>
      </p:sp>
      <p:sp>
        <p:nvSpPr>
          <p:cNvPr id="30" name="圆角矩形 29"/>
          <p:cNvSpPr/>
          <p:nvPr/>
        </p:nvSpPr>
        <p:spPr>
          <a:xfrm>
            <a:off x="2808428" y="3360831"/>
            <a:ext cx="2776666" cy="803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graphicFrame>
        <p:nvGraphicFramePr>
          <p:cNvPr id="31" name="对象 30"/>
          <p:cNvGraphicFramePr>
            <a:graphicFrameLocks noChangeAspect="1"/>
          </p:cNvGraphicFramePr>
          <p:nvPr/>
        </p:nvGraphicFramePr>
        <p:xfrm>
          <a:off x="5649908" y="3520237"/>
          <a:ext cx="541440" cy="449280"/>
        </p:xfrm>
        <a:graphic>
          <a:graphicData uri="http://schemas.openxmlformats.org/presentationml/2006/ole">
            <mc:AlternateContent xmlns:mc="http://schemas.openxmlformats.org/markup-compatibility/2006">
              <mc:Choice xmlns:v="urn:schemas-microsoft-com:vml" Requires="v">
                <p:oleObj spid="_x0000_s3483" name="Equation" r:id="rId6" imgW="152280" imgH="126720" progId="Equation.DSMT4">
                  <p:embed/>
                </p:oleObj>
              </mc:Choice>
              <mc:Fallback>
                <p:oleObj name="Equation" r:id="rId6" imgW="152280" imgH="126720" progId="Equation.DSMT4">
                  <p:embed/>
                  <p:pic>
                    <p:nvPicPr>
                      <p:cNvPr id="31" name="对象 30"/>
                      <p:cNvPicPr/>
                      <p:nvPr/>
                    </p:nvPicPr>
                    <p:blipFill>
                      <a:blip r:embed="rId5"/>
                      <a:stretch>
                        <a:fillRect/>
                      </a:stretch>
                    </p:blipFill>
                    <p:spPr>
                      <a:xfrm>
                        <a:off x="5649908" y="3520237"/>
                        <a:ext cx="541440" cy="449280"/>
                      </a:xfrm>
                      <a:prstGeom prst="rect">
                        <a:avLst/>
                      </a:prstGeom>
                    </p:spPr>
                  </p:pic>
                </p:oleObj>
              </mc:Fallback>
            </mc:AlternateContent>
          </a:graphicData>
        </a:graphic>
      </p:graphicFrame>
      <p:sp>
        <p:nvSpPr>
          <p:cNvPr id="35" name="圆角矩形 34"/>
          <p:cNvSpPr/>
          <p:nvPr/>
        </p:nvSpPr>
        <p:spPr>
          <a:xfrm>
            <a:off x="6171607" y="3360831"/>
            <a:ext cx="2776666" cy="8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36" name="文本框 35"/>
          <p:cNvSpPr txBox="1"/>
          <p:nvPr/>
        </p:nvSpPr>
        <p:spPr>
          <a:xfrm>
            <a:off x="2907076" y="4278129"/>
            <a:ext cx="4714138" cy="427361"/>
          </a:xfrm>
          <a:prstGeom prst="rect">
            <a:avLst/>
          </a:prstGeom>
          <a:noFill/>
        </p:spPr>
        <p:txBody>
          <a:bodyPr wrap="square" rtlCol="0">
            <a:spAutoFit/>
          </a:bodyPr>
          <a:lstStyle/>
          <a:p>
            <a:r>
              <a:rPr lang="en-US" altLang="zh-CN" sz="2177" dirty="0"/>
              <a:t>Visual Feature Vectors</a:t>
            </a:r>
          </a:p>
        </p:txBody>
      </p:sp>
      <p:sp>
        <p:nvSpPr>
          <p:cNvPr id="37" name="文本框 36"/>
          <p:cNvSpPr txBox="1"/>
          <p:nvPr/>
        </p:nvSpPr>
        <p:spPr>
          <a:xfrm>
            <a:off x="6229232" y="4278128"/>
            <a:ext cx="4714138" cy="427361"/>
          </a:xfrm>
          <a:prstGeom prst="rect">
            <a:avLst/>
          </a:prstGeom>
          <a:noFill/>
        </p:spPr>
        <p:txBody>
          <a:bodyPr wrap="square" rtlCol="0">
            <a:spAutoFit/>
          </a:bodyPr>
          <a:lstStyle/>
          <a:p>
            <a:r>
              <a:rPr lang="en-US" altLang="zh-CN" sz="2177" dirty="0"/>
              <a:t>knowledge Vectors</a:t>
            </a:r>
          </a:p>
        </p:txBody>
      </p:sp>
      <p:sp>
        <p:nvSpPr>
          <p:cNvPr id="39" name="圆角矩形 38"/>
          <p:cNvSpPr/>
          <p:nvPr/>
        </p:nvSpPr>
        <p:spPr>
          <a:xfrm>
            <a:off x="2808428" y="4334339"/>
            <a:ext cx="2776666" cy="803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graphicFrame>
        <p:nvGraphicFramePr>
          <p:cNvPr id="40" name="对象 39"/>
          <p:cNvGraphicFramePr>
            <a:graphicFrameLocks noChangeAspect="1"/>
          </p:cNvGraphicFramePr>
          <p:nvPr/>
        </p:nvGraphicFramePr>
        <p:xfrm>
          <a:off x="5649908" y="4493746"/>
          <a:ext cx="541440" cy="449280"/>
        </p:xfrm>
        <a:graphic>
          <a:graphicData uri="http://schemas.openxmlformats.org/presentationml/2006/ole">
            <mc:AlternateContent xmlns:mc="http://schemas.openxmlformats.org/markup-compatibility/2006">
              <mc:Choice xmlns:v="urn:schemas-microsoft-com:vml" Requires="v">
                <p:oleObj spid="_x0000_s3484" name="Equation" r:id="rId7" imgW="152280" imgH="126720" progId="Equation.DSMT4">
                  <p:embed/>
                </p:oleObj>
              </mc:Choice>
              <mc:Fallback>
                <p:oleObj name="Equation" r:id="rId7" imgW="152280" imgH="126720" progId="Equation.DSMT4">
                  <p:embed/>
                  <p:pic>
                    <p:nvPicPr>
                      <p:cNvPr id="40" name="对象 39"/>
                      <p:cNvPicPr/>
                      <p:nvPr/>
                    </p:nvPicPr>
                    <p:blipFill>
                      <a:blip r:embed="rId5"/>
                      <a:stretch>
                        <a:fillRect/>
                      </a:stretch>
                    </p:blipFill>
                    <p:spPr>
                      <a:xfrm>
                        <a:off x="5649908" y="4493746"/>
                        <a:ext cx="541440" cy="449280"/>
                      </a:xfrm>
                      <a:prstGeom prst="rect">
                        <a:avLst/>
                      </a:prstGeom>
                    </p:spPr>
                  </p:pic>
                </p:oleObj>
              </mc:Fallback>
            </mc:AlternateContent>
          </a:graphicData>
        </a:graphic>
      </p:graphicFrame>
      <p:sp>
        <p:nvSpPr>
          <p:cNvPr id="43" name="圆角矩形 42"/>
          <p:cNvSpPr/>
          <p:nvPr/>
        </p:nvSpPr>
        <p:spPr>
          <a:xfrm>
            <a:off x="6171607" y="4334339"/>
            <a:ext cx="2776666" cy="8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44" name="文本框 43"/>
          <p:cNvSpPr txBox="1"/>
          <p:nvPr/>
        </p:nvSpPr>
        <p:spPr>
          <a:xfrm>
            <a:off x="765017" y="5516542"/>
            <a:ext cx="2108728" cy="427361"/>
          </a:xfrm>
          <a:prstGeom prst="rect">
            <a:avLst/>
          </a:prstGeom>
          <a:noFill/>
        </p:spPr>
        <p:txBody>
          <a:bodyPr wrap="square" rtlCol="0">
            <a:spAutoFit/>
          </a:bodyPr>
          <a:lstStyle/>
          <a:p>
            <a:r>
              <a:rPr lang="en-US" altLang="zh-CN" sz="2177" dirty="0"/>
              <a:t>Final</a:t>
            </a:r>
            <a:r>
              <a:rPr lang="zh-CN" altLang="en-US" sz="2177" dirty="0"/>
              <a:t>：</a:t>
            </a:r>
            <a:endParaRPr lang="en-US" altLang="zh-CN" sz="2177" dirty="0"/>
          </a:p>
        </p:txBody>
      </p:sp>
      <p:sp>
        <p:nvSpPr>
          <p:cNvPr id="46" name="矩形 5"/>
          <p:cNvSpPr/>
          <p:nvPr/>
        </p:nvSpPr>
        <p:spPr>
          <a:xfrm>
            <a:off x="366907" y="5359725"/>
            <a:ext cx="8712000" cy="28800"/>
          </a:xfrm>
          <a:prstGeom prst="rect">
            <a:avLst/>
          </a:prstGeom>
          <a:gradFill flip="none" rotWithShape="1">
            <a:gsLst>
              <a:gs pos="0">
                <a:schemeClr val="tx1">
                  <a:lumMod val="75000"/>
                  <a:lumOff val="25000"/>
                </a:schemeClr>
              </a:gs>
              <a:gs pos="50000">
                <a:schemeClr val="tx1">
                  <a:lumMod val="65000"/>
                  <a:lumOff val="3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33"/>
          </a:p>
        </p:txBody>
      </p:sp>
      <p:sp>
        <p:nvSpPr>
          <p:cNvPr id="47" name="文本框 46"/>
          <p:cNvSpPr txBox="1"/>
          <p:nvPr/>
        </p:nvSpPr>
        <p:spPr>
          <a:xfrm>
            <a:off x="2907076" y="5508878"/>
            <a:ext cx="4714138" cy="427361"/>
          </a:xfrm>
          <a:prstGeom prst="rect">
            <a:avLst/>
          </a:prstGeom>
          <a:noFill/>
        </p:spPr>
        <p:txBody>
          <a:bodyPr wrap="square" rtlCol="0">
            <a:spAutoFit/>
          </a:bodyPr>
          <a:lstStyle/>
          <a:p>
            <a:r>
              <a:rPr lang="en-US" altLang="zh-CN" sz="2177" dirty="0"/>
              <a:t>Visual Feature Vectors</a:t>
            </a:r>
          </a:p>
        </p:txBody>
      </p:sp>
      <p:sp>
        <p:nvSpPr>
          <p:cNvPr id="48" name="文本框 47"/>
          <p:cNvSpPr txBox="1"/>
          <p:nvPr/>
        </p:nvSpPr>
        <p:spPr>
          <a:xfrm>
            <a:off x="6229232" y="5508877"/>
            <a:ext cx="4714138" cy="427361"/>
          </a:xfrm>
          <a:prstGeom prst="rect">
            <a:avLst/>
          </a:prstGeom>
          <a:noFill/>
        </p:spPr>
        <p:txBody>
          <a:bodyPr wrap="square" rtlCol="0">
            <a:spAutoFit/>
          </a:bodyPr>
          <a:lstStyle/>
          <a:p>
            <a:r>
              <a:rPr lang="en-US" altLang="zh-CN" sz="2177" dirty="0"/>
              <a:t>knowledge Vectors</a:t>
            </a:r>
          </a:p>
        </p:txBody>
      </p:sp>
      <p:sp>
        <p:nvSpPr>
          <p:cNvPr id="49" name="圆角矩形 48"/>
          <p:cNvSpPr/>
          <p:nvPr/>
        </p:nvSpPr>
        <p:spPr>
          <a:xfrm>
            <a:off x="2808428" y="5565088"/>
            <a:ext cx="2776666" cy="803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graphicFrame>
        <p:nvGraphicFramePr>
          <p:cNvPr id="50" name="对象 49"/>
          <p:cNvGraphicFramePr>
            <a:graphicFrameLocks noChangeAspect="1"/>
          </p:cNvGraphicFramePr>
          <p:nvPr/>
        </p:nvGraphicFramePr>
        <p:xfrm>
          <a:off x="5649908" y="5724494"/>
          <a:ext cx="541440" cy="449280"/>
        </p:xfrm>
        <a:graphic>
          <a:graphicData uri="http://schemas.openxmlformats.org/presentationml/2006/ole">
            <mc:AlternateContent xmlns:mc="http://schemas.openxmlformats.org/markup-compatibility/2006">
              <mc:Choice xmlns:v="urn:schemas-microsoft-com:vml" Requires="v">
                <p:oleObj spid="_x0000_s3485" name="Equation" r:id="rId8" imgW="152280" imgH="126720" progId="Equation.DSMT4">
                  <p:embed/>
                </p:oleObj>
              </mc:Choice>
              <mc:Fallback>
                <p:oleObj name="Equation" r:id="rId8" imgW="152280" imgH="126720" progId="Equation.DSMT4">
                  <p:embed/>
                  <p:pic>
                    <p:nvPicPr>
                      <p:cNvPr id="50" name="对象 49"/>
                      <p:cNvPicPr/>
                      <p:nvPr/>
                    </p:nvPicPr>
                    <p:blipFill>
                      <a:blip r:embed="rId5"/>
                      <a:stretch>
                        <a:fillRect/>
                      </a:stretch>
                    </p:blipFill>
                    <p:spPr>
                      <a:xfrm>
                        <a:off x="5649908" y="5724494"/>
                        <a:ext cx="541440" cy="449280"/>
                      </a:xfrm>
                      <a:prstGeom prst="rect">
                        <a:avLst/>
                      </a:prstGeom>
                    </p:spPr>
                  </p:pic>
                </p:oleObj>
              </mc:Fallback>
            </mc:AlternateContent>
          </a:graphicData>
        </a:graphic>
      </p:graphicFrame>
      <p:sp>
        <p:nvSpPr>
          <p:cNvPr id="51" name="圆角矩形 50"/>
          <p:cNvSpPr/>
          <p:nvPr/>
        </p:nvSpPr>
        <p:spPr>
          <a:xfrm>
            <a:off x="6171607" y="5565087"/>
            <a:ext cx="2776666" cy="8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33"/>
          </a:p>
        </p:txBody>
      </p:sp>
      <p:sp>
        <p:nvSpPr>
          <p:cNvPr id="18" name="灯片编号占位符 17"/>
          <p:cNvSpPr>
            <a:spLocks noGrp="1"/>
          </p:cNvSpPr>
          <p:nvPr>
            <p:ph type="sldNum" sz="quarter" idx="12"/>
          </p:nvPr>
        </p:nvSpPr>
        <p:spPr/>
        <p:txBody>
          <a:bodyPr/>
          <a:lstStyle/>
          <a:p>
            <a:pPr>
              <a:defRPr/>
            </a:pPr>
            <a:fld id="{6114D2C6-8928-4F30-B530-1C1A026654EE}" type="slidenum">
              <a:rPr lang="zh-CN" altLang="en-US" smtClean="0"/>
              <a:pPr>
                <a:defRPr/>
              </a:pPr>
              <a:t>61</a:t>
            </a:fld>
            <a:endParaRPr lang="zh-CN" altLang="en-US"/>
          </a:p>
        </p:txBody>
      </p:sp>
      <p:pic>
        <p:nvPicPr>
          <p:cNvPr id="41" name="图片 40"/>
          <p:cNvPicPr>
            <a:picLocks noChangeAspect="1"/>
          </p:cNvPicPr>
          <p:nvPr/>
        </p:nvPicPr>
        <p:blipFill>
          <a:blip r:embed="rId9"/>
          <a:stretch>
            <a:fillRect/>
          </a:stretch>
        </p:blipFill>
        <p:spPr>
          <a:xfrm>
            <a:off x="3263501" y="2772770"/>
            <a:ext cx="1866519" cy="398516"/>
          </a:xfrm>
          <a:prstGeom prst="rect">
            <a:avLst/>
          </a:prstGeom>
        </p:spPr>
      </p:pic>
      <p:pic>
        <p:nvPicPr>
          <p:cNvPr id="42" name="图片 41"/>
          <p:cNvPicPr>
            <a:picLocks noChangeAspect="1"/>
          </p:cNvPicPr>
          <p:nvPr/>
        </p:nvPicPr>
        <p:blipFill>
          <a:blip r:embed="rId10"/>
          <a:stretch>
            <a:fillRect/>
          </a:stretch>
        </p:blipFill>
        <p:spPr>
          <a:xfrm>
            <a:off x="6563192" y="2766727"/>
            <a:ext cx="2114576" cy="378183"/>
          </a:xfrm>
          <a:prstGeom prst="rect">
            <a:avLst/>
          </a:prstGeom>
        </p:spPr>
      </p:pic>
      <p:pic>
        <p:nvPicPr>
          <p:cNvPr id="52" name="图片 51"/>
          <p:cNvPicPr>
            <a:picLocks noChangeAspect="1"/>
          </p:cNvPicPr>
          <p:nvPr/>
        </p:nvPicPr>
        <p:blipFill>
          <a:blip r:embed="rId11"/>
          <a:stretch>
            <a:fillRect/>
          </a:stretch>
        </p:blipFill>
        <p:spPr>
          <a:xfrm>
            <a:off x="3275700" y="4673018"/>
            <a:ext cx="1854320" cy="361918"/>
          </a:xfrm>
          <a:prstGeom prst="rect">
            <a:avLst/>
          </a:prstGeom>
        </p:spPr>
      </p:pic>
      <p:pic>
        <p:nvPicPr>
          <p:cNvPr id="53" name="图片 52"/>
          <p:cNvPicPr>
            <a:picLocks noChangeAspect="1"/>
          </p:cNvPicPr>
          <p:nvPr/>
        </p:nvPicPr>
        <p:blipFill>
          <a:blip r:embed="rId12"/>
          <a:stretch>
            <a:fillRect/>
          </a:stretch>
        </p:blipFill>
        <p:spPr>
          <a:xfrm>
            <a:off x="6526136" y="4663057"/>
            <a:ext cx="2126775" cy="390383"/>
          </a:xfrm>
          <a:prstGeom prst="rect">
            <a:avLst/>
          </a:prstGeom>
        </p:spPr>
      </p:pic>
      <p:pic>
        <p:nvPicPr>
          <p:cNvPr id="54" name="图片 53"/>
          <p:cNvPicPr>
            <a:picLocks noChangeAspect="1"/>
          </p:cNvPicPr>
          <p:nvPr/>
        </p:nvPicPr>
        <p:blipFill>
          <a:blip r:embed="rId13"/>
          <a:stretch>
            <a:fillRect/>
          </a:stretch>
        </p:blipFill>
        <p:spPr>
          <a:xfrm>
            <a:off x="3292004" y="3701430"/>
            <a:ext cx="1886853" cy="382250"/>
          </a:xfrm>
          <a:prstGeom prst="rect">
            <a:avLst/>
          </a:prstGeom>
        </p:spPr>
      </p:pic>
      <p:pic>
        <p:nvPicPr>
          <p:cNvPr id="55" name="图片 54"/>
          <p:cNvPicPr>
            <a:picLocks noChangeAspect="1"/>
          </p:cNvPicPr>
          <p:nvPr/>
        </p:nvPicPr>
        <p:blipFill>
          <a:blip r:embed="rId14"/>
          <a:stretch>
            <a:fillRect/>
          </a:stretch>
        </p:blipFill>
        <p:spPr>
          <a:xfrm>
            <a:off x="6582869" y="3713719"/>
            <a:ext cx="2114576" cy="382250"/>
          </a:xfrm>
          <a:prstGeom prst="rect">
            <a:avLst/>
          </a:prstGeom>
        </p:spPr>
      </p:pic>
      <p:pic>
        <p:nvPicPr>
          <p:cNvPr id="56" name="图片 55"/>
          <p:cNvPicPr>
            <a:picLocks noChangeAspect="1"/>
          </p:cNvPicPr>
          <p:nvPr/>
        </p:nvPicPr>
        <p:blipFill>
          <a:blip r:embed="rId15"/>
          <a:stretch>
            <a:fillRect/>
          </a:stretch>
        </p:blipFill>
        <p:spPr>
          <a:xfrm>
            <a:off x="2840814" y="5949134"/>
            <a:ext cx="2704217" cy="341585"/>
          </a:xfrm>
          <a:prstGeom prst="rect">
            <a:avLst/>
          </a:prstGeom>
        </p:spPr>
      </p:pic>
      <p:pic>
        <p:nvPicPr>
          <p:cNvPr id="57" name="图片 56"/>
          <p:cNvPicPr>
            <a:picLocks noChangeAspect="1"/>
          </p:cNvPicPr>
          <p:nvPr/>
        </p:nvPicPr>
        <p:blipFill>
          <a:blip r:embed="rId16"/>
          <a:stretch>
            <a:fillRect/>
          </a:stretch>
        </p:blipFill>
        <p:spPr>
          <a:xfrm>
            <a:off x="6191349" y="5961334"/>
            <a:ext cx="2748949" cy="317186"/>
          </a:xfrm>
          <a:prstGeom prst="rect">
            <a:avLst/>
          </a:prstGeom>
        </p:spPr>
      </p:pic>
      <p:sp>
        <p:nvSpPr>
          <p:cNvPr id="58" name="文本框 9"/>
          <p:cNvSpPr txBox="1">
            <a:spLocks noChangeArrowheads="1"/>
          </p:cNvSpPr>
          <p:nvPr/>
        </p:nvSpPr>
        <p:spPr bwMode="auto">
          <a:xfrm>
            <a:off x="37441" y="681997"/>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spTree>
    <p:extLst>
      <p:ext uri="{BB962C8B-B14F-4D97-AF65-F5344CB8AC3E}">
        <p14:creationId xmlns:p14="http://schemas.microsoft.com/office/powerpoint/2010/main" val="2819081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326881" y="1384923"/>
            <a:ext cx="8817120" cy="1097480"/>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Joint reasoning for visual captioning</a:t>
            </a:r>
          </a:p>
          <a:p>
            <a:pPr marL="414726">
              <a:lnSpc>
                <a:spcPct val="150000"/>
              </a:lnSpc>
              <a:buFont typeface="Arial" panose="020B0604020202020204" pitchFamily="34" charset="0"/>
              <a:buChar char="•"/>
              <a:defRPr/>
            </a:pPr>
            <a:r>
              <a:rPr lang="en-US" altLang="zh-CN" sz="2177" dirty="0"/>
              <a:t> Commonsense reasoning &amp;. Relational reasoning</a:t>
            </a:r>
            <a:endParaRPr lang="en-US" altLang="zh-CN" sz="2177" dirty="0">
              <a:ea typeface="微软雅黑" panose="020B0503020204020204" charset="-122"/>
              <a:cs typeface="+mn-lt"/>
            </a:endParaRPr>
          </a:p>
        </p:txBody>
      </p:sp>
      <p:sp>
        <p:nvSpPr>
          <p:cNvPr id="3" name="灯片编号占位符 2"/>
          <p:cNvSpPr>
            <a:spLocks noGrp="1"/>
          </p:cNvSpPr>
          <p:nvPr>
            <p:ph type="sldNum" sz="quarter" idx="12"/>
          </p:nvPr>
        </p:nvSpPr>
        <p:spPr/>
        <p:txBody>
          <a:bodyPr/>
          <a:lstStyle/>
          <a:p>
            <a:pPr>
              <a:defRPr/>
            </a:pPr>
            <a:fld id="{6114D2C6-8928-4F30-B530-1C1A026654EE}" type="slidenum">
              <a:rPr lang="zh-CN" altLang="en-US" smtClean="0"/>
              <a:pPr>
                <a:defRPr/>
              </a:pPr>
              <a:t>62</a:t>
            </a:fld>
            <a:endParaRPr lang="zh-CN" altLang="en-US"/>
          </a:p>
        </p:txBody>
      </p:sp>
      <p:sp>
        <p:nvSpPr>
          <p:cNvPr id="75" name="文本框 9"/>
          <p:cNvSpPr txBox="1">
            <a:spLocks noChangeArrowheads="1"/>
          </p:cNvSpPr>
          <p:nvPr/>
        </p:nvSpPr>
        <p:spPr bwMode="auto">
          <a:xfrm>
            <a:off x="200881" y="684420"/>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852936"/>
            <a:ext cx="8833304" cy="2228965"/>
          </a:xfrm>
          <a:prstGeom prst="rect">
            <a:avLst/>
          </a:prstGeom>
        </p:spPr>
      </p:pic>
    </p:spTree>
    <p:extLst>
      <p:ext uri="{BB962C8B-B14F-4D97-AF65-F5344CB8AC3E}">
        <p14:creationId xmlns:p14="http://schemas.microsoft.com/office/powerpoint/2010/main" val="6336889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326880" y="1361924"/>
            <a:ext cx="8817120" cy="1097480"/>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Joint reasoning for visual captioning</a:t>
            </a:r>
          </a:p>
          <a:p>
            <a:pPr marL="414726">
              <a:lnSpc>
                <a:spcPct val="150000"/>
              </a:lnSpc>
              <a:buFont typeface="Arial" panose="020B0604020202020204" pitchFamily="34" charset="0"/>
              <a:buChar char="•"/>
              <a:defRPr/>
            </a:pPr>
            <a:r>
              <a:rPr lang="en-US" altLang="zh-CN" sz="2177" dirty="0"/>
              <a:t> Objective function</a:t>
            </a:r>
            <a:endParaRPr lang="en-US" altLang="zh-CN" sz="2177" dirty="0">
              <a:ea typeface="微软雅黑" panose="020B0503020204020204" charset="-122"/>
              <a:cs typeface="+mn-lt"/>
            </a:endParaRPr>
          </a:p>
        </p:txBody>
      </p:sp>
      <p:graphicFrame>
        <p:nvGraphicFramePr>
          <p:cNvPr id="4" name="对象 3"/>
          <p:cNvGraphicFramePr>
            <a:graphicFrameLocks noChangeAspect="1"/>
          </p:cNvGraphicFramePr>
          <p:nvPr/>
        </p:nvGraphicFramePr>
        <p:xfrm>
          <a:off x="489657" y="3191224"/>
          <a:ext cx="8164687" cy="865998"/>
        </p:xfrm>
        <a:graphic>
          <a:graphicData uri="http://schemas.openxmlformats.org/presentationml/2006/ole">
            <mc:AlternateContent xmlns:mc="http://schemas.openxmlformats.org/markup-compatibility/2006">
              <mc:Choice xmlns:v="urn:schemas-microsoft-com:vml" Requires="v">
                <p:oleObj spid="_x0000_s4401" name="Equation" r:id="rId4" imgW="4152600" imgH="444240" progId="Equation.DSMT4">
                  <p:embed/>
                </p:oleObj>
              </mc:Choice>
              <mc:Fallback>
                <p:oleObj name="Equation" r:id="rId4" imgW="4152600" imgH="444240" progId="Equation.DSMT4">
                  <p:embed/>
                  <p:pic>
                    <p:nvPicPr>
                      <p:cNvPr id="4" name="对象 3"/>
                      <p:cNvPicPr>
                        <a:picLocks noChangeAspect="1" noChangeArrowheads="1"/>
                      </p:cNvPicPr>
                      <p:nvPr/>
                    </p:nvPicPr>
                    <p:blipFill>
                      <a:blip r:embed="rId5"/>
                      <a:srcRect/>
                      <a:stretch>
                        <a:fillRect/>
                      </a:stretch>
                    </p:blipFill>
                    <p:spPr bwMode="auto">
                      <a:xfrm>
                        <a:off x="489657" y="3191224"/>
                        <a:ext cx="8164687" cy="86599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480544" y="4057223"/>
          <a:ext cx="3625920" cy="874080"/>
        </p:xfrm>
        <a:graphic>
          <a:graphicData uri="http://schemas.openxmlformats.org/presentationml/2006/ole">
            <mc:AlternateContent xmlns:mc="http://schemas.openxmlformats.org/markup-compatibility/2006">
              <mc:Choice xmlns:v="urn:schemas-microsoft-com:vml" Requires="v">
                <p:oleObj spid="_x0000_s4402" name="Equation" r:id="rId6" imgW="1815840" imgH="431640" progId="Equation.DSMT4">
                  <p:embed/>
                </p:oleObj>
              </mc:Choice>
              <mc:Fallback>
                <p:oleObj name="Equation" r:id="rId6" imgW="1815840" imgH="431640" progId="Equation.DSMT4">
                  <p:embed/>
                  <p:pic>
                    <p:nvPicPr>
                      <p:cNvPr id="6" name="对象 5"/>
                      <p:cNvPicPr>
                        <a:picLocks noChangeAspect="1" noChangeArrowheads="1"/>
                      </p:cNvPicPr>
                      <p:nvPr/>
                    </p:nvPicPr>
                    <p:blipFill>
                      <a:blip r:embed="rId7"/>
                      <a:srcRect/>
                      <a:stretch>
                        <a:fillRect/>
                      </a:stretch>
                    </p:blipFill>
                    <p:spPr bwMode="auto">
                      <a:xfrm>
                        <a:off x="480544" y="4057223"/>
                        <a:ext cx="3625920" cy="874080"/>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144091173"/>
              </p:ext>
            </p:extLst>
          </p:nvPr>
        </p:nvGraphicFramePr>
        <p:xfrm>
          <a:off x="3203848" y="2627687"/>
          <a:ext cx="2066573" cy="578962"/>
        </p:xfrm>
        <a:graphic>
          <a:graphicData uri="http://schemas.openxmlformats.org/presentationml/2006/ole">
            <mc:AlternateContent xmlns:mc="http://schemas.openxmlformats.org/markup-compatibility/2006">
              <mc:Choice xmlns:v="urn:schemas-microsoft-com:vml" Requires="v">
                <p:oleObj spid="_x0000_s4403" name="Equation" r:id="rId8" imgW="800100" imgH="228600" progId="Equation.DSMT4">
                  <p:embed/>
                </p:oleObj>
              </mc:Choice>
              <mc:Fallback>
                <p:oleObj name="Equation" r:id="rId8" imgW="800100" imgH="228600"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848" y="2627687"/>
                        <a:ext cx="2066573" cy="578962"/>
                      </a:xfrm>
                      <a:prstGeom prst="rect">
                        <a:avLst/>
                      </a:prstGeom>
                      <a:noFill/>
                    </p:spPr>
                  </p:pic>
                </p:oleObj>
              </mc:Fallback>
            </mc:AlternateContent>
          </a:graphicData>
        </a:graphic>
      </p:graphicFrame>
      <p:sp>
        <p:nvSpPr>
          <p:cNvPr id="9" name="灯片编号占位符 8"/>
          <p:cNvSpPr>
            <a:spLocks noGrp="1"/>
          </p:cNvSpPr>
          <p:nvPr>
            <p:ph type="sldNum" sz="quarter" idx="12"/>
          </p:nvPr>
        </p:nvSpPr>
        <p:spPr/>
        <p:txBody>
          <a:bodyPr/>
          <a:lstStyle/>
          <a:p>
            <a:pPr>
              <a:defRPr/>
            </a:pPr>
            <a:fld id="{6114D2C6-8928-4F30-B530-1C1A026654EE}" type="slidenum">
              <a:rPr lang="zh-CN" altLang="en-US" smtClean="0"/>
              <a:pPr>
                <a:defRPr/>
              </a:pPr>
              <a:t>63</a:t>
            </a:fld>
            <a:endParaRPr lang="zh-CN" altLang="en-US"/>
          </a:p>
        </p:txBody>
      </p:sp>
      <p:sp>
        <p:nvSpPr>
          <p:cNvPr id="10" name="文本框 9"/>
          <p:cNvSpPr txBox="1">
            <a:spLocks noChangeArrowheads="1"/>
          </p:cNvSpPr>
          <p:nvPr/>
        </p:nvSpPr>
        <p:spPr bwMode="auto">
          <a:xfrm>
            <a:off x="328429" y="700134"/>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Method</a:t>
            </a:r>
          </a:p>
        </p:txBody>
      </p:sp>
    </p:spTree>
    <p:extLst>
      <p:ext uri="{BB962C8B-B14F-4D97-AF65-F5344CB8AC3E}">
        <p14:creationId xmlns:p14="http://schemas.microsoft.com/office/powerpoint/2010/main" val="27721208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00881" y="760010"/>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Results</a:t>
            </a:r>
          </a:p>
        </p:txBody>
      </p:sp>
      <p:sp>
        <p:nvSpPr>
          <p:cNvPr id="6" name="文本框 5"/>
          <p:cNvSpPr txBox="1"/>
          <p:nvPr/>
        </p:nvSpPr>
        <p:spPr>
          <a:xfrm>
            <a:off x="326881" y="1456517"/>
            <a:ext cx="8817120" cy="594906"/>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400" dirty="0">
                <a:ea typeface="微软雅黑" panose="020B0503020204020204" charset="-122"/>
                <a:cs typeface="+mn-lt"/>
              </a:rPr>
              <a:t>Comparison with the state-of-the-art methods</a:t>
            </a:r>
          </a:p>
        </p:txBody>
      </p:sp>
      <p:sp>
        <p:nvSpPr>
          <p:cNvPr id="4" name="灯片编号占位符 3"/>
          <p:cNvSpPr>
            <a:spLocks noGrp="1"/>
          </p:cNvSpPr>
          <p:nvPr>
            <p:ph type="sldNum" sz="quarter" idx="12"/>
          </p:nvPr>
        </p:nvSpPr>
        <p:spPr/>
        <p:txBody>
          <a:bodyPr/>
          <a:lstStyle/>
          <a:p>
            <a:pPr>
              <a:defRPr/>
            </a:pPr>
            <a:fld id="{6114D2C6-8928-4F30-B530-1C1A026654EE}" type="slidenum">
              <a:rPr lang="zh-CN" altLang="en-US" smtClean="0"/>
              <a:pPr>
                <a:defRPr/>
              </a:pPr>
              <a:t>64</a:t>
            </a:fld>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5" y="2164403"/>
            <a:ext cx="6901071" cy="3352829"/>
          </a:xfrm>
          <a:prstGeom prst="rect">
            <a:avLst/>
          </a:prstGeom>
        </p:spPr>
      </p:pic>
    </p:spTree>
    <p:extLst>
      <p:ext uri="{BB962C8B-B14F-4D97-AF65-F5344CB8AC3E}">
        <p14:creationId xmlns:p14="http://schemas.microsoft.com/office/powerpoint/2010/main" val="2507123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00881" y="760010"/>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Results</a:t>
            </a:r>
          </a:p>
        </p:txBody>
      </p:sp>
      <p:sp>
        <p:nvSpPr>
          <p:cNvPr id="6" name="文本框 5"/>
          <p:cNvSpPr txBox="1"/>
          <p:nvPr/>
        </p:nvSpPr>
        <p:spPr>
          <a:xfrm>
            <a:off x="326881" y="1456517"/>
            <a:ext cx="8817120" cy="594906"/>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400" dirty="0">
                <a:ea typeface="微软雅黑" panose="020B0503020204020204" charset="-122"/>
                <a:cs typeface="+mn-lt"/>
              </a:rPr>
              <a:t>Comparison with the state-of-the-art methods</a:t>
            </a:r>
          </a:p>
        </p:txBody>
      </p:sp>
      <p:sp>
        <p:nvSpPr>
          <p:cNvPr id="4" name="灯片编号占位符 3"/>
          <p:cNvSpPr>
            <a:spLocks noGrp="1"/>
          </p:cNvSpPr>
          <p:nvPr>
            <p:ph type="sldNum" sz="quarter" idx="12"/>
          </p:nvPr>
        </p:nvSpPr>
        <p:spPr/>
        <p:txBody>
          <a:bodyPr/>
          <a:lstStyle/>
          <a:p>
            <a:pPr>
              <a:defRPr/>
            </a:pPr>
            <a:fld id="{6114D2C6-8928-4F30-B530-1C1A026654EE}" type="slidenum">
              <a:rPr lang="zh-CN" altLang="en-US" smtClean="0"/>
              <a:pPr>
                <a:defRPr/>
              </a:pPr>
              <a:t>65</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52" y="2121712"/>
            <a:ext cx="7293148" cy="3985145"/>
          </a:xfrm>
          <a:prstGeom prst="rect">
            <a:avLst/>
          </a:prstGeom>
        </p:spPr>
      </p:pic>
    </p:spTree>
    <p:extLst>
      <p:ext uri="{BB962C8B-B14F-4D97-AF65-F5344CB8AC3E}">
        <p14:creationId xmlns:p14="http://schemas.microsoft.com/office/powerpoint/2010/main" val="5309747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2881" y="1487719"/>
            <a:ext cx="8817120" cy="2102627"/>
          </a:xfrm>
          <a:prstGeom prst="rect">
            <a:avLst/>
          </a:prstGeom>
          <a:noFill/>
        </p:spPr>
        <p:txBody>
          <a:bodyPr wrap="square">
            <a:spAutoFit/>
          </a:bodyPr>
          <a:lstStyle/>
          <a:p>
            <a:pPr marL="311045" indent="-311045">
              <a:lnSpc>
                <a:spcPct val="150000"/>
              </a:lnSpc>
              <a:buFont typeface="Wingdings" panose="05000000000000000000" pitchFamily="2" charset="2"/>
              <a:buChar char="ü"/>
              <a:defRPr/>
            </a:pPr>
            <a:r>
              <a:rPr lang="en-US" altLang="zh-CN" sz="2177" dirty="0">
                <a:ea typeface="微软雅黑" panose="020B0503020204020204" charset="-122"/>
                <a:cs typeface="+mn-lt"/>
              </a:rPr>
              <a:t>Ablation Study</a:t>
            </a:r>
          </a:p>
          <a:p>
            <a:pPr marL="414726">
              <a:lnSpc>
                <a:spcPct val="150000"/>
              </a:lnSpc>
              <a:buFont typeface="Arial" panose="020B0604020202020204" pitchFamily="34" charset="0"/>
              <a:buChar char="•"/>
              <a:defRPr/>
            </a:pPr>
            <a:r>
              <a:rPr lang="en-US" altLang="zh-CN" sz="2177" dirty="0"/>
              <a:t> The effect of joint reasoning</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a:t>
            </a:r>
            <a:r>
              <a:rPr lang="en-US" altLang="zh-CN" sz="2177" dirty="0"/>
              <a:t>The effect of c</a:t>
            </a:r>
            <a:r>
              <a:rPr lang="en-US" altLang="zh-CN" sz="2177" dirty="0">
                <a:ea typeface="微软雅黑" panose="020B0503020204020204" charset="-122"/>
                <a:cs typeface="+mn-lt"/>
              </a:rPr>
              <a:t>ommonsense reasoning</a:t>
            </a:r>
          </a:p>
          <a:p>
            <a:pPr marL="414726">
              <a:lnSpc>
                <a:spcPct val="150000"/>
              </a:lnSpc>
              <a:buFont typeface="Arial" panose="020B0604020202020204" pitchFamily="34" charset="0"/>
              <a:buChar char="•"/>
              <a:defRPr/>
            </a:pPr>
            <a:r>
              <a:rPr lang="en-US" altLang="zh-CN" sz="2177" dirty="0">
                <a:ea typeface="微软雅黑" panose="020B0503020204020204" charset="-122"/>
                <a:cs typeface="+mn-lt"/>
              </a:rPr>
              <a:t> </a:t>
            </a:r>
            <a:r>
              <a:rPr lang="en-US" altLang="zh-CN" sz="2177" dirty="0"/>
              <a:t>The effect of </a:t>
            </a:r>
            <a:r>
              <a:rPr lang="en-US" altLang="zh-CN" sz="2177" dirty="0">
                <a:ea typeface="微软雅黑" panose="020B0503020204020204" charset="-122"/>
                <a:cs typeface="+mn-lt"/>
              </a:rPr>
              <a:t>relational reasoning</a:t>
            </a:r>
          </a:p>
        </p:txBody>
      </p:sp>
      <p:sp>
        <p:nvSpPr>
          <p:cNvPr id="4" name="灯片编号占位符 3"/>
          <p:cNvSpPr>
            <a:spLocks noGrp="1"/>
          </p:cNvSpPr>
          <p:nvPr>
            <p:ph type="sldNum" sz="quarter" idx="12"/>
          </p:nvPr>
        </p:nvSpPr>
        <p:spPr/>
        <p:txBody>
          <a:bodyPr/>
          <a:lstStyle/>
          <a:p>
            <a:pPr>
              <a:defRPr/>
            </a:pPr>
            <a:fld id="{6114D2C6-8928-4F30-B530-1C1A026654EE}" type="slidenum">
              <a:rPr lang="zh-CN" altLang="en-US" smtClean="0"/>
              <a:pPr>
                <a:defRPr/>
              </a:pPr>
              <a:t>66</a:t>
            </a:fld>
            <a:endParaRPr lang="zh-CN" altLang="en-US"/>
          </a:p>
        </p:txBody>
      </p:sp>
      <p:sp>
        <p:nvSpPr>
          <p:cNvPr id="8" name="文本框 9"/>
          <p:cNvSpPr txBox="1">
            <a:spLocks noChangeArrowheads="1"/>
          </p:cNvSpPr>
          <p:nvPr/>
        </p:nvSpPr>
        <p:spPr bwMode="auto">
          <a:xfrm>
            <a:off x="200881" y="760010"/>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Results</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756166"/>
            <a:ext cx="6800188" cy="2567310"/>
          </a:xfrm>
          <a:prstGeom prst="rect">
            <a:avLst/>
          </a:prstGeom>
        </p:spPr>
      </p:pic>
    </p:spTree>
    <p:extLst>
      <p:ext uri="{BB962C8B-B14F-4D97-AF65-F5344CB8AC3E}">
        <p14:creationId xmlns:p14="http://schemas.microsoft.com/office/powerpoint/2010/main" val="29708348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0" y="1924486"/>
            <a:ext cx="8982822" cy="3232706"/>
          </a:xfrm>
        </p:spPr>
      </p:pic>
      <p:sp>
        <p:nvSpPr>
          <p:cNvPr id="5" name="文本框 9"/>
          <p:cNvSpPr txBox="1">
            <a:spLocks noChangeArrowheads="1"/>
          </p:cNvSpPr>
          <p:nvPr/>
        </p:nvSpPr>
        <p:spPr bwMode="auto">
          <a:xfrm>
            <a:off x="62675" y="921645"/>
            <a:ext cx="9069120" cy="707886"/>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defRPr/>
            </a:pPr>
            <a:r>
              <a:rPr lang="en-US" altLang="zh-CN" sz="4000" dirty="0">
                <a:solidFill>
                  <a:schemeClr val="tx2"/>
                </a:solidFill>
                <a:latin typeface="+mj-lt"/>
                <a:ea typeface="+mj-ea"/>
                <a:cs typeface="+mj-cs"/>
              </a:rPr>
              <a:t>Results</a:t>
            </a:r>
          </a:p>
        </p:txBody>
      </p:sp>
    </p:spTree>
    <p:extLst>
      <p:ext uri="{BB962C8B-B14F-4D97-AF65-F5344CB8AC3E}">
        <p14:creationId xmlns:p14="http://schemas.microsoft.com/office/powerpoint/2010/main" val="29248546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00" y="341784"/>
            <a:ext cx="8229600" cy="1143000"/>
          </a:xfrm>
        </p:spPr>
        <p:txBody>
          <a:bodyPr>
            <a:normAutofit/>
          </a:bodyPr>
          <a:lstStyle/>
          <a:p>
            <a:r>
              <a:rPr lang="en-US" altLang="zh-CN" sz="4000" dirty="0"/>
              <a:t>Our work—AAAI2020 </a:t>
            </a:r>
            <a:endParaRPr lang="zh-CN" altLang="en-US" sz="4000" dirty="0"/>
          </a:p>
        </p:txBody>
      </p:sp>
      <p:sp>
        <p:nvSpPr>
          <p:cNvPr id="5" name="标题 1"/>
          <p:cNvSpPr txBox="1">
            <a:spLocks/>
          </p:cNvSpPr>
          <p:nvPr/>
        </p:nvSpPr>
        <p:spPr>
          <a:xfrm>
            <a:off x="612861" y="1772816"/>
            <a:ext cx="7957676" cy="152933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err="1">
                <a:latin typeface="Times New Roman" panose="02020603050405020304" pitchFamily="18" charset="0"/>
                <a:ea typeface="微软雅黑" pitchFamily="34" charset="-122"/>
                <a:cs typeface="Times New Roman" panose="02020603050405020304" pitchFamily="18" charset="0"/>
              </a:rPr>
              <a:t>MemCap</a:t>
            </a:r>
            <a:r>
              <a:rPr lang="en-US" altLang="zh-CN" sz="3000" dirty="0">
                <a:latin typeface="Times New Roman" panose="02020603050405020304" pitchFamily="18" charset="0"/>
                <a:ea typeface="微软雅黑" pitchFamily="34" charset="-122"/>
                <a:cs typeface="Times New Roman" panose="02020603050405020304" pitchFamily="18" charset="0"/>
              </a:rPr>
              <a:t>: Memorizing Style Knowledge for Image Captioning</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6" name="副标题 2"/>
          <p:cNvSpPr txBox="1">
            <a:spLocks/>
          </p:cNvSpPr>
          <p:nvPr/>
        </p:nvSpPr>
        <p:spPr bwMode="auto">
          <a:xfrm>
            <a:off x="290294" y="3645024"/>
            <a:ext cx="8602809"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err="1">
                <a:solidFill>
                  <a:schemeClr val="bg1">
                    <a:lumMod val="50000"/>
                  </a:schemeClr>
                </a:solidFill>
                <a:ea typeface="微软雅黑" panose="020B0503020204020204" pitchFamily="34" charset="-122"/>
              </a:rPr>
              <a:t>Wentian</a:t>
            </a:r>
            <a:r>
              <a:rPr lang="en-US" altLang="zh-CN" sz="1800" dirty="0">
                <a:solidFill>
                  <a:schemeClr val="bg1">
                    <a:lumMod val="50000"/>
                  </a:schemeClr>
                </a:solidFill>
                <a:ea typeface="微软雅黑" panose="020B0503020204020204" pitchFamily="34" charset="-122"/>
              </a:rPr>
              <a:t> Zhao</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Xinxiao Wu</a:t>
            </a: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Xiaoxun</a:t>
            </a:r>
            <a:r>
              <a:rPr lang="en-US" altLang="zh-CN" sz="1800" dirty="0">
                <a:solidFill>
                  <a:schemeClr val="bg1">
                    <a:lumMod val="50000"/>
                  </a:schemeClr>
                </a:solidFill>
                <a:ea typeface="微软雅黑" panose="020B0503020204020204" pitchFamily="34" charset="-122"/>
              </a:rPr>
              <a:t> Zhang</a:t>
            </a:r>
            <a:r>
              <a:rPr lang="en-US" altLang="zh-CN" sz="1800" baseline="30000" dirty="0">
                <a:solidFill>
                  <a:schemeClr val="bg1">
                    <a:lumMod val="50000"/>
                  </a:schemeClr>
                </a:solidFill>
                <a:ea typeface="微软雅黑" panose="020B0503020204020204" pitchFamily="34" charset="-122"/>
              </a:rPr>
              <a:t>2</a:t>
            </a:r>
          </a:p>
          <a:p>
            <a:pPr>
              <a:defRPr/>
            </a:pPr>
            <a:r>
              <a:rPr lang="en-US" altLang="zh-CN" sz="1800" baseline="30000" dirty="0">
                <a:solidFill>
                  <a:schemeClr val="bg1">
                    <a:lumMod val="50000"/>
                  </a:schemeClr>
                </a:solidFill>
                <a:ea typeface="微软雅黑" panose="020B0503020204020204" pitchFamily="34" charset="-122"/>
              </a:rPr>
              <a:t>1</a:t>
            </a:r>
            <a:r>
              <a:rPr lang="en-US" altLang="zh-CN" sz="1800" dirty="0">
                <a:solidFill>
                  <a:schemeClr val="bg1">
                    <a:lumMod val="50000"/>
                  </a:schemeClr>
                </a:solidFill>
                <a:ea typeface="微软雅黑" panose="020B0503020204020204" pitchFamily="34" charset="-122"/>
              </a:rPr>
              <a:t>Beijing Lab. of Intelligent Information Technology, Beijing Institute of Technology</a:t>
            </a:r>
          </a:p>
          <a:p>
            <a:pPr>
              <a:defRPr/>
            </a:pPr>
            <a:r>
              <a:rPr lang="en-US" altLang="zh-CN" sz="1800" baseline="30000" dirty="0">
                <a:solidFill>
                  <a:schemeClr val="bg1">
                    <a:lumMod val="50000"/>
                  </a:schemeClr>
                </a:solidFill>
                <a:ea typeface="微软雅黑" panose="020B0503020204020204" pitchFamily="34" charset="-122"/>
              </a:rPr>
              <a:t>2</a:t>
            </a:r>
            <a:r>
              <a:rPr lang="en-US" altLang="zh-CN" sz="1800" dirty="0">
                <a:solidFill>
                  <a:schemeClr val="bg1">
                    <a:lumMod val="50000"/>
                  </a:schemeClr>
                </a:solidFill>
                <a:ea typeface="微软雅黑" panose="020B0503020204020204" pitchFamily="34" charset="-122"/>
              </a:rPr>
              <a:t>Alibaba Group</a:t>
            </a:r>
          </a:p>
          <a:p>
            <a:pPr>
              <a:defRPr/>
            </a:pPr>
            <a:endParaRPr lang="en-US" altLang="zh-CN" sz="1800" dirty="0">
              <a:solidFill>
                <a:schemeClr val="bg1">
                  <a:lumMod val="50000"/>
                </a:schemeClr>
              </a:solidFill>
              <a:ea typeface="微软雅黑" panose="020B0503020204020204" pitchFamily="34" charset="-122"/>
            </a:endParaRPr>
          </a:p>
        </p:txBody>
      </p:sp>
    </p:spTree>
    <p:extLst>
      <p:ext uri="{BB962C8B-B14F-4D97-AF65-F5344CB8AC3E}">
        <p14:creationId xmlns:p14="http://schemas.microsoft.com/office/powerpoint/2010/main" val="10260071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214EA-9B28-4732-8E0D-752B8EB1B970}"/>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F89FAD86-0D84-4CC0-9371-5C89A6797869}"/>
              </a:ext>
            </a:extLst>
          </p:cNvPr>
          <p:cNvSpPr>
            <a:spLocks noGrp="1"/>
          </p:cNvSpPr>
          <p:nvPr>
            <p:ph idx="1"/>
          </p:nvPr>
        </p:nvSpPr>
        <p:spPr/>
        <p:txBody>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ea typeface="+mn-ea"/>
              </a:rPr>
              <a:t>Image Captioning:</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generating accurate descriptions for images, ignoring linguistic style</a:t>
            </a: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ea typeface="+mn-ea"/>
              </a:rPr>
              <a:t>Stylized Image Captioning:</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requires integrating image content and style-related information effectively</a:t>
            </a:r>
            <a:endParaRPr lang="en-US" altLang="zh-CN" sz="2000" dirty="0">
              <a:latin typeface="+mj-lt"/>
              <a:ea typeface="+mn-ea"/>
            </a:endParaRPr>
          </a:p>
          <a:p>
            <a:endParaRPr lang="zh-CN" altLang="en-US" dirty="0"/>
          </a:p>
        </p:txBody>
      </p:sp>
      <p:pic>
        <p:nvPicPr>
          <p:cNvPr id="5" name="图片 4">
            <a:extLst>
              <a:ext uri="{FF2B5EF4-FFF2-40B4-BE49-F238E27FC236}">
                <a16:creationId xmlns:a16="http://schemas.microsoft.com/office/drawing/2014/main" id="{1FDFEACC-31C2-4E67-8574-C4F84B893FE2}"/>
              </a:ext>
            </a:extLst>
          </p:cNvPr>
          <p:cNvPicPr>
            <a:picLocks noChangeAspect="1"/>
          </p:cNvPicPr>
          <p:nvPr/>
        </p:nvPicPr>
        <p:blipFill>
          <a:blip r:embed="rId2"/>
          <a:stretch>
            <a:fillRect/>
          </a:stretch>
        </p:blipFill>
        <p:spPr>
          <a:xfrm>
            <a:off x="2311852" y="4640553"/>
            <a:ext cx="4520295" cy="1674931"/>
          </a:xfrm>
          <a:prstGeom prst="rect">
            <a:avLst/>
          </a:prstGeom>
        </p:spPr>
      </p:pic>
    </p:spTree>
    <p:extLst>
      <p:ext uri="{BB962C8B-B14F-4D97-AF65-F5344CB8AC3E}">
        <p14:creationId xmlns:p14="http://schemas.microsoft.com/office/powerpoint/2010/main" val="3873665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1700808"/>
            <a:ext cx="8568952" cy="1470025"/>
          </a:xfrm>
        </p:spPr>
        <p:txBody>
          <a:bodyPr>
            <a:noAutofit/>
          </a:bodyPr>
          <a:lstStyle/>
          <a:p>
            <a:pPr algn="ctr"/>
            <a:r>
              <a:rPr lang="en-US" altLang="zh-CN" sz="7200" dirty="0"/>
              <a:t>Visual  Captioning</a:t>
            </a:r>
            <a:endParaRPr lang="zh-CN" altLang="en-US" sz="7200" dirty="0"/>
          </a:p>
        </p:txBody>
      </p:sp>
    </p:spTree>
    <p:extLst>
      <p:ext uri="{BB962C8B-B14F-4D97-AF65-F5344CB8AC3E}">
        <p14:creationId xmlns:p14="http://schemas.microsoft.com/office/powerpoint/2010/main" val="37788824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60044-1369-4F0C-B1AA-E92BAAD534D7}"/>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2446D9ED-6D62-4F28-A6A6-2EC8C98E1897}"/>
              </a:ext>
            </a:extLst>
          </p:cNvPr>
          <p:cNvSpPr>
            <a:spLocks noGrp="1"/>
          </p:cNvSpPr>
          <p:nvPr>
            <p:ph idx="1"/>
          </p:nvPr>
        </p:nvSpPr>
        <p:spPr/>
        <p:txBody>
          <a:bodyPr>
            <a:norm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Difficulty in stylized image captioning:</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style-related information is not available in the input images</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large-scale dataset with images and stylized descriptions is difficult to obtain</a:t>
            </a: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Solution:</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memorize the knowledge about linguistic styles</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use scene graph as the intermediate form between images and sentences to enable training with unpaired stylized corpus</a:t>
            </a:r>
          </a:p>
          <a:p>
            <a:pPr marL="800100" lvl="1" indent="-342900" algn="just">
              <a:lnSpc>
                <a:spcPct val="130000"/>
              </a:lnSpc>
              <a:spcBef>
                <a:spcPts val="600"/>
              </a:spcBef>
              <a:spcAft>
                <a:spcPts val="600"/>
              </a:spcAft>
              <a:buClr>
                <a:schemeClr val="tx2"/>
              </a:buClr>
              <a:buFont typeface="Wingdings" panose="05000000000000000000" pitchFamily="2" charset="2"/>
              <a:buChar char="n"/>
            </a:pPr>
            <a:endParaRPr lang="en-US" altLang="zh-CN" sz="1800" dirty="0">
              <a:latin typeface="+mj-lt"/>
            </a:endParaRPr>
          </a:p>
          <a:p>
            <a:endParaRPr lang="zh-CN" altLang="en-US" sz="2000" dirty="0">
              <a:latin typeface="+mj-lt"/>
            </a:endParaRPr>
          </a:p>
        </p:txBody>
      </p:sp>
    </p:spTree>
    <p:extLst>
      <p:ext uri="{BB962C8B-B14F-4D97-AF65-F5344CB8AC3E}">
        <p14:creationId xmlns:p14="http://schemas.microsoft.com/office/powerpoint/2010/main" val="8574579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88E78-5407-4EE6-B7DF-0D6D6AE88789}"/>
              </a:ext>
            </a:extLst>
          </p:cNvPr>
          <p:cNvSpPr>
            <a:spLocks noGrp="1"/>
          </p:cNvSpPr>
          <p:nvPr>
            <p:ph type="title"/>
          </p:nvPr>
        </p:nvSpPr>
        <p:spPr/>
        <p:txBody>
          <a:bodyPr/>
          <a:lstStyle/>
          <a:p>
            <a:r>
              <a:rPr lang="en-US" altLang="zh-CN" dirty="0"/>
              <a:t>Overview</a:t>
            </a:r>
            <a:endParaRPr lang="zh-CN" altLang="en-US" dirty="0"/>
          </a:p>
        </p:txBody>
      </p:sp>
      <p:sp>
        <p:nvSpPr>
          <p:cNvPr id="3" name="内容占位符 2">
            <a:extLst>
              <a:ext uri="{FF2B5EF4-FFF2-40B4-BE49-F238E27FC236}">
                <a16:creationId xmlns:a16="http://schemas.microsoft.com/office/drawing/2014/main" id="{8E3E438D-258A-4044-9D0C-7E7232566AC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0CFB0B88-76D3-4A9C-9E66-7272105C42F3}"/>
              </a:ext>
            </a:extLst>
          </p:cNvPr>
          <p:cNvPicPr>
            <a:picLocks noChangeAspect="1"/>
          </p:cNvPicPr>
          <p:nvPr/>
        </p:nvPicPr>
        <p:blipFill>
          <a:blip r:embed="rId2"/>
          <a:stretch>
            <a:fillRect/>
          </a:stretch>
        </p:blipFill>
        <p:spPr>
          <a:xfrm>
            <a:off x="770148" y="1847088"/>
            <a:ext cx="7603704" cy="3716056"/>
          </a:xfrm>
          <a:prstGeom prst="rect">
            <a:avLst/>
          </a:prstGeom>
          <a:solidFill>
            <a:schemeClr val="bg1"/>
          </a:solidFill>
        </p:spPr>
      </p:pic>
      <p:sp>
        <p:nvSpPr>
          <p:cNvPr id="7" name="文本框 6">
            <a:extLst>
              <a:ext uri="{FF2B5EF4-FFF2-40B4-BE49-F238E27FC236}">
                <a16:creationId xmlns:a16="http://schemas.microsoft.com/office/drawing/2014/main" id="{B79F7A32-20F0-447A-BE09-D9A162F6D599}"/>
              </a:ext>
            </a:extLst>
          </p:cNvPr>
          <p:cNvSpPr txBox="1"/>
          <p:nvPr/>
        </p:nvSpPr>
        <p:spPr>
          <a:xfrm>
            <a:off x="474830" y="5762202"/>
            <a:ext cx="8194340" cy="783420"/>
          </a:xfrm>
          <a:prstGeom prst="rect">
            <a:avLst/>
          </a:prstGeom>
          <a:noFill/>
        </p:spPr>
        <p:txBody>
          <a:bodyPr wrap="square">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1800" dirty="0">
                <a:latin typeface="+mj-lt"/>
              </a:rPr>
              <a:t>5 components: sentence decomposer P , style memory module M , image scene graph generator E, sentence scene graph generator F, stylized captioner C</a:t>
            </a:r>
            <a:endParaRPr lang="en-US" altLang="zh-CN" sz="1800" dirty="0">
              <a:latin typeface="+mj-lt"/>
              <a:ea typeface="+mn-ea"/>
            </a:endParaRPr>
          </a:p>
        </p:txBody>
      </p:sp>
    </p:spTree>
    <p:extLst>
      <p:ext uri="{BB962C8B-B14F-4D97-AF65-F5344CB8AC3E}">
        <p14:creationId xmlns:p14="http://schemas.microsoft.com/office/powerpoint/2010/main" val="38862158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7075B-7428-4396-BEDC-71E72FF8AC12}"/>
              </a:ext>
            </a:extLst>
          </p:cNvPr>
          <p:cNvSpPr>
            <a:spLocks noGrp="1"/>
          </p:cNvSpPr>
          <p:nvPr>
            <p:ph type="title"/>
          </p:nvPr>
        </p:nvSpPr>
        <p:spPr/>
        <p:txBody>
          <a:bodyPr/>
          <a:lstStyle/>
          <a:p>
            <a:r>
              <a:rPr lang="en-US" altLang="zh-CN" dirty="0"/>
              <a:t>Overview</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F67B5A-6A07-493B-BBAB-6016D213746F}"/>
                  </a:ext>
                </a:extLst>
              </p:cNvPr>
              <p:cNvSpPr>
                <a:spLocks noGrp="1"/>
              </p:cNvSpPr>
              <p:nvPr>
                <p:ph idx="1"/>
              </p:nvPr>
            </p:nvSpPr>
            <p:spPr/>
            <p:txBody>
              <a:bodyPr>
                <a:normAutofit lnSpcReduction="10000"/>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Training:</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decompose stylized sentence: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𝑠</m:t>
                        </m:r>
                      </m:sup>
                    </m:sSup>
                    <m:r>
                      <a:rPr lang="en-US" altLang="zh-CN" sz="2000" b="0" i="1" smtClean="0">
                        <a:latin typeface="Cambria Math" panose="02040503050406030204" pitchFamily="18" charset="0"/>
                      </a:rPr>
                      <m:t>)</m:t>
                    </m:r>
                  </m:oMath>
                </a14:m>
                <a:endParaRPr lang="en-US" altLang="zh-CN" sz="2000" dirty="0">
                  <a:latin typeface="+mj-lt"/>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extract scene graph: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b="0" i="1" smtClean="0">
                            <a:latin typeface="Cambria Math" panose="02040503050406030204" pitchFamily="18" charset="0"/>
                          </a:rPr>
                          <m:t>𝑦</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𝐹</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i="1">
                            <a:latin typeface="Cambria Math" panose="02040503050406030204" pitchFamily="18" charset="0"/>
                          </a:rPr>
                          <m:t>𝑐</m:t>
                        </m:r>
                      </m:sub>
                    </m:sSub>
                    <m:r>
                      <a:rPr lang="en-US" altLang="zh-CN" sz="2000" i="1">
                        <a:latin typeface="Cambria Math" panose="02040503050406030204" pitchFamily="18" charset="0"/>
                      </a:rPr>
                      <m:t>)</m:t>
                    </m:r>
                  </m:oMath>
                </a14:m>
                <a:endParaRPr lang="en-US" altLang="zh-CN" sz="2000" dirty="0">
                  <a:latin typeface="+mj-lt"/>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j-lt"/>
                  </a:rPr>
                  <a:t>update M with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i="1">
                            <a:latin typeface="Cambria Math" panose="02040503050406030204" pitchFamily="18" charset="0"/>
                          </a:rPr>
                          <m:t>𝑠</m:t>
                        </m:r>
                      </m:sub>
                    </m:sSub>
                  </m:oMath>
                </a14:m>
                <a:r>
                  <a:rPr lang="en-US" altLang="zh-CN" sz="2000" dirty="0">
                    <a:latin typeface="+mj-lt"/>
                  </a:rPr>
                  <a:t>; optimize stylized captioner : </a:t>
                </a:r>
                <a14:m>
                  <m:oMath xmlns:m="http://schemas.openxmlformats.org/officeDocument/2006/math">
                    <m:r>
                      <a:rPr lang="en-US" altLang="zh-CN" sz="2000" b="0" i="0" smtClean="0">
                        <a:latin typeface="Cambria Math" panose="02040503050406030204" pitchFamily="18" charset="0"/>
                      </a:rPr>
                      <m:t> </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e>
                      <m:sup>
                        <m:r>
                          <a:rPr lang="en-US" altLang="zh-CN" sz="2000" i="1">
                            <a:latin typeface="Cambria Math" panose="02040503050406030204" pitchFamily="18" charset="0"/>
                          </a:rPr>
                          <m:t>𝑠</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𝑦</m:t>
                        </m:r>
                      </m:sup>
                    </m:sSup>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𝑀</m:t>
                    </m:r>
                    <m:d>
                      <m:dPr>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𝑦</m:t>
                            </m:r>
                          </m:sup>
                        </m:sSup>
                      </m:e>
                    </m:d>
                    <m:r>
                      <a:rPr lang="en-US" altLang="zh-CN" sz="2000" b="0" i="1" smtClean="0">
                        <a:latin typeface="Cambria Math" panose="02040503050406030204" pitchFamily="18" charset="0"/>
                      </a:rPr>
                      <m:t>)</m:t>
                    </m:r>
                  </m:oMath>
                </a14:m>
                <a:endParaRPr lang="en-US" altLang="zh-CN" sz="2000" dirty="0">
                  <a:latin typeface="+mj-lt"/>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j-lt"/>
                  </a:rPr>
                  <a:t>Inference: </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j-lt"/>
                  </a:rPr>
                  <a:t>extract scene graph: </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𝐺</m:t>
                        </m:r>
                      </m:e>
                      <m:sup>
                        <m:r>
                          <a:rPr lang="en-US" altLang="zh-CN" sz="2200" i="1">
                            <a:latin typeface="Cambria Math" panose="02040503050406030204" pitchFamily="18" charset="0"/>
                          </a:rPr>
                          <m:t>𝑥</m:t>
                        </m:r>
                      </m:sup>
                    </m:sSup>
                    <m:r>
                      <a:rPr lang="en-US" altLang="zh-CN" sz="2200" i="1">
                        <a:latin typeface="Cambria Math" panose="02040503050406030204" pitchFamily="18" charset="0"/>
                      </a:rPr>
                      <m:t>=</m:t>
                    </m:r>
                    <m:r>
                      <a:rPr lang="en-US" altLang="zh-CN" sz="2200" i="1">
                        <a:latin typeface="Cambria Math" panose="02040503050406030204" pitchFamily="18" charset="0"/>
                      </a:rPr>
                      <m:t>𝐸</m:t>
                    </m:r>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m:t>
                    </m:r>
                  </m:oMath>
                </a14:m>
                <a:endParaRPr lang="en-US" altLang="zh-CN" sz="2200" dirty="0">
                  <a:latin typeface="+mj-lt"/>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j-lt"/>
                  </a:rPr>
                  <a:t>extract style knowledge: </a:t>
                </a:r>
                <a14:m>
                  <m:oMath xmlns:m="http://schemas.openxmlformats.org/officeDocument/2006/math">
                    <m:r>
                      <a:rPr lang="en-US" altLang="zh-CN" sz="2200" b="1" i="1">
                        <a:latin typeface="Cambria Math" panose="02040503050406030204" pitchFamily="18" charset="0"/>
                      </a:rPr>
                      <m:t>𝒎</m:t>
                    </m:r>
                    <m:r>
                      <a:rPr lang="en-US" altLang="zh-CN" sz="2200" i="1">
                        <a:latin typeface="Cambria Math" panose="02040503050406030204" pitchFamily="18" charset="0"/>
                      </a:rPr>
                      <m:t>=</m:t>
                    </m:r>
                    <m:r>
                      <a:rPr lang="en-US" altLang="zh-CN" sz="2200" i="1">
                        <a:latin typeface="Cambria Math" panose="02040503050406030204" pitchFamily="18" charset="0"/>
                      </a:rPr>
                      <m:t>𝑀</m:t>
                    </m:r>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𝐺</m:t>
                        </m:r>
                      </m:e>
                      <m:sup>
                        <m:r>
                          <a:rPr lang="en-US" altLang="zh-CN" sz="2200" i="1">
                            <a:latin typeface="Cambria Math" panose="02040503050406030204" pitchFamily="18" charset="0"/>
                          </a:rPr>
                          <m:t>𝑥</m:t>
                        </m:r>
                      </m:sup>
                    </m:sSup>
                  </m:oMath>
                </a14:m>
                <a:r>
                  <a:rPr lang="en-US" altLang="zh-CN" sz="2200" dirty="0">
                    <a:latin typeface="+mj-lt"/>
                  </a:rPr>
                  <a:t>)</a:t>
                </a: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j-lt"/>
                  </a:rPr>
                  <a:t>generate stylized sentence: </a:t>
                </a:r>
                <a14:m>
                  <m:oMath xmlns:m="http://schemas.openxmlformats.org/officeDocument/2006/math">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𝑦</m:t>
                            </m:r>
                          </m:e>
                        </m:acc>
                      </m:e>
                      <m:sup>
                        <m:r>
                          <a:rPr lang="en-US" altLang="zh-CN" sz="2200" i="1">
                            <a:latin typeface="Cambria Math" panose="02040503050406030204" pitchFamily="18" charset="0"/>
                          </a:rPr>
                          <m:t>𝑠</m:t>
                        </m:r>
                      </m:sup>
                    </m:sSup>
                    <m:r>
                      <a:rPr lang="en-US" altLang="zh-CN" sz="2200" i="1">
                        <a:latin typeface="Cambria Math" panose="02040503050406030204" pitchFamily="18" charset="0"/>
                      </a:rPr>
                      <m:t>=</m:t>
                    </m:r>
                    <m:r>
                      <a:rPr lang="en-US" altLang="zh-CN" sz="2200" i="1">
                        <a:latin typeface="Cambria Math" panose="02040503050406030204" pitchFamily="18" charset="0"/>
                      </a:rPr>
                      <m:t>𝐶</m:t>
                    </m:r>
                    <m:r>
                      <a:rPr lang="en-US" altLang="zh-CN" sz="2200" i="1">
                        <a:latin typeface="Cambria Math" panose="02040503050406030204" pitchFamily="18" charset="0"/>
                      </a:rPr>
                      <m:t>(</m:t>
                    </m:r>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𝐺</m:t>
                        </m:r>
                      </m:e>
                      <m:sup>
                        <m:r>
                          <a:rPr lang="en-US" altLang="zh-CN" sz="2200" i="1">
                            <a:latin typeface="Cambria Math" panose="02040503050406030204" pitchFamily="18" charset="0"/>
                          </a:rPr>
                          <m:t>𝑥</m:t>
                        </m:r>
                      </m:sup>
                    </m:sSup>
                    <m:r>
                      <a:rPr lang="en-US" altLang="zh-CN" sz="2200" i="1">
                        <a:latin typeface="Cambria Math" panose="02040503050406030204" pitchFamily="18" charset="0"/>
                      </a:rPr>
                      <m:t>,</m:t>
                    </m:r>
                    <m:r>
                      <a:rPr lang="en-US" altLang="zh-CN" sz="2200" b="1" i="1">
                        <a:latin typeface="Cambria Math" panose="02040503050406030204" pitchFamily="18" charset="0"/>
                      </a:rPr>
                      <m:t>𝒎</m:t>
                    </m:r>
                    <m:r>
                      <a:rPr lang="en-US" altLang="zh-CN" sz="2200" i="1">
                        <a:latin typeface="Cambria Math" panose="02040503050406030204" pitchFamily="18" charset="0"/>
                      </a:rPr>
                      <m:t>)</m:t>
                    </m:r>
                  </m:oMath>
                </a14:m>
                <a:endParaRPr lang="en-US" altLang="zh-CN" sz="2000" dirty="0">
                  <a:latin typeface="+mj-lt"/>
                </a:endParaRPr>
              </a:p>
              <a:p>
                <a:endParaRPr lang="zh-CN" altLang="en-US" sz="2400" dirty="0">
                  <a:latin typeface="+mj-lt"/>
                </a:endParaRPr>
              </a:p>
            </p:txBody>
          </p:sp>
        </mc:Choice>
        <mc:Fallback xmlns="">
          <p:sp>
            <p:nvSpPr>
              <p:cNvPr id="3" name="内容占位符 2">
                <a:extLst>
                  <a:ext uri="{FF2B5EF4-FFF2-40B4-BE49-F238E27FC236}">
                    <a16:creationId xmlns:a16="http://schemas.microsoft.com/office/drawing/2014/main" id="{33F67B5A-6A07-493B-BBAB-6016D213746F}"/>
                  </a:ext>
                </a:extLst>
              </p:cNvPr>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27894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A5C48-A072-402A-AB85-D466F064DB40}"/>
              </a:ext>
            </a:extLst>
          </p:cNvPr>
          <p:cNvSpPr>
            <a:spLocks noGrp="1"/>
          </p:cNvSpPr>
          <p:nvPr>
            <p:ph type="title"/>
          </p:nvPr>
        </p:nvSpPr>
        <p:spPr/>
        <p:txBody>
          <a:bodyPr/>
          <a:lstStyle/>
          <a:p>
            <a:r>
              <a:rPr lang="en-US" altLang="zh-CN" dirty="0"/>
              <a:t>Results</a:t>
            </a:r>
            <a:endParaRPr lang="zh-CN" altLang="en-US" dirty="0"/>
          </a:p>
        </p:txBody>
      </p:sp>
      <p:sp>
        <p:nvSpPr>
          <p:cNvPr id="3" name="内容占位符 2">
            <a:extLst>
              <a:ext uri="{FF2B5EF4-FFF2-40B4-BE49-F238E27FC236}">
                <a16:creationId xmlns:a16="http://schemas.microsoft.com/office/drawing/2014/main" id="{D351357F-E18D-4B96-8FAF-C53C6177490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C7C200F-A58C-47D6-8CFD-229C43D23499}"/>
              </a:ext>
            </a:extLst>
          </p:cNvPr>
          <p:cNvPicPr>
            <a:picLocks noChangeAspect="1"/>
          </p:cNvPicPr>
          <p:nvPr/>
        </p:nvPicPr>
        <p:blipFill>
          <a:blip r:embed="rId2"/>
          <a:stretch>
            <a:fillRect/>
          </a:stretch>
        </p:blipFill>
        <p:spPr>
          <a:xfrm>
            <a:off x="327541" y="2727015"/>
            <a:ext cx="4174668" cy="2806049"/>
          </a:xfrm>
          <a:prstGeom prst="rect">
            <a:avLst/>
          </a:prstGeom>
        </p:spPr>
      </p:pic>
      <p:pic>
        <p:nvPicPr>
          <p:cNvPr id="7" name="图片 6">
            <a:extLst>
              <a:ext uri="{FF2B5EF4-FFF2-40B4-BE49-F238E27FC236}">
                <a16:creationId xmlns:a16="http://schemas.microsoft.com/office/drawing/2014/main" id="{C4C3D876-42C6-47F2-BC45-C9E756E18226}"/>
              </a:ext>
            </a:extLst>
          </p:cNvPr>
          <p:cNvPicPr>
            <a:picLocks noChangeAspect="1"/>
          </p:cNvPicPr>
          <p:nvPr/>
        </p:nvPicPr>
        <p:blipFill>
          <a:blip r:embed="rId3"/>
          <a:stretch>
            <a:fillRect/>
          </a:stretch>
        </p:blipFill>
        <p:spPr>
          <a:xfrm>
            <a:off x="4641793" y="3118103"/>
            <a:ext cx="4218995" cy="2023872"/>
          </a:xfrm>
          <a:prstGeom prst="rect">
            <a:avLst/>
          </a:prstGeom>
        </p:spPr>
      </p:pic>
      <p:sp>
        <p:nvSpPr>
          <p:cNvPr id="9" name="文本框 8">
            <a:extLst>
              <a:ext uri="{FF2B5EF4-FFF2-40B4-BE49-F238E27FC236}">
                <a16:creationId xmlns:a16="http://schemas.microsoft.com/office/drawing/2014/main" id="{FCC150AB-699E-4B50-BF07-F2DFB8DE6BE6}"/>
              </a:ext>
            </a:extLst>
          </p:cNvPr>
          <p:cNvSpPr txBox="1"/>
          <p:nvPr/>
        </p:nvSpPr>
        <p:spPr>
          <a:xfrm>
            <a:off x="758691" y="5593493"/>
            <a:ext cx="3312368" cy="646331"/>
          </a:xfrm>
          <a:prstGeom prst="rect">
            <a:avLst/>
          </a:prstGeom>
          <a:noFill/>
        </p:spPr>
        <p:txBody>
          <a:bodyPr wrap="square" rtlCol="0">
            <a:spAutoFit/>
          </a:bodyPr>
          <a:lstStyle/>
          <a:p>
            <a:pPr algn="ctr"/>
            <a:r>
              <a:rPr lang="en-US" altLang="zh-CN" dirty="0"/>
              <a:t>Table 1: Results of single-style image captioning</a:t>
            </a:r>
            <a:endParaRPr lang="zh-CN" altLang="en-US" dirty="0"/>
          </a:p>
        </p:txBody>
      </p:sp>
      <p:sp>
        <p:nvSpPr>
          <p:cNvPr id="11" name="文本框 10">
            <a:extLst>
              <a:ext uri="{FF2B5EF4-FFF2-40B4-BE49-F238E27FC236}">
                <a16:creationId xmlns:a16="http://schemas.microsoft.com/office/drawing/2014/main" id="{C9BFF788-F312-4224-93B7-1358635C0444}"/>
              </a:ext>
            </a:extLst>
          </p:cNvPr>
          <p:cNvSpPr txBox="1"/>
          <p:nvPr/>
        </p:nvSpPr>
        <p:spPr>
          <a:xfrm>
            <a:off x="5095106" y="5593493"/>
            <a:ext cx="3312368" cy="646331"/>
          </a:xfrm>
          <a:prstGeom prst="rect">
            <a:avLst/>
          </a:prstGeom>
          <a:noFill/>
        </p:spPr>
        <p:txBody>
          <a:bodyPr wrap="square" rtlCol="0">
            <a:spAutoFit/>
          </a:bodyPr>
          <a:lstStyle/>
          <a:p>
            <a:pPr algn="ctr"/>
            <a:r>
              <a:rPr lang="en-US" altLang="zh-CN" dirty="0"/>
              <a:t>Table 2: Results of multi-style image captioning</a:t>
            </a:r>
            <a:endParaRPr lang="zh-CN" altLang="en-US" dirty="0"/>
          </a:p>
        </p:txBody>
      </p:sp>
    </p:spTree>
    <p:extLst>
      <p:ext uri="{BB962C8B-B14F-4D97-AF65-F5344CB8AC3E}">
        <p14:creationId xmlns:p14="http://schemas.microsoft.com/office/powerpoint/2010/main" val="19651195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95536" y="984596"/>
            <a:ext cx="7728014"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solidFill>
                  <a:schemeClr val="tx2"/>
                </a:solidFill>
              </a:rPr>
              <a:t>Our work</a:t>
            </a:r>
            <a:r>
              <a:rPr lang="zh-CN" altLang="en-US" sz="4000" dirty="0">
                <a:solidFill>
                  <a:schemeClr val="tx2"/>
                </a:solidFill>
              </a:rPr>
              <a:t> </a:t>
            </a: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7" name="标题 1"/>
          <p:cNvSpPr txBox="1">
            <a:spLocks/>
          </p:cNvSpPr>
          <p:nvPr/>
        </p:nvSpPr>
        <p:spPr>
          <a:xfrm>
            <a:off x="780757" y="2112960"/>
            <a:ext cx="7615238" cy="141797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Learning Multiple Cooperative Agents for Stylized Image Captioning</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8" name="副标题 2"/>
          <p:cNvSpPr txBox="1">
            <a:spLocks/>
          </p:cNvSpPr>
          <p:nvPr/>
        </p:nvSpPr>
        <p:spPr bwMode="auto">
          <a:xfrm>
            <a:off x="655363" y="3913905"/>
            <a:ext cx="7826655"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err="1">
                <a:solidFill>
                  <a:schemeClr val="bg1">
                    <a:lumMod val="50000"/>
                  </a:schemeClr>
                </a:solidFill>
                <a:ea typeface="微软雅黑" panose="020B0503020204020204" pitchFamily="34" charset="-122"/>
              </a:rPr>
              <a:t>Wentian</a:t>
            </a:r>
            <a:r>
              <a:rPr lang="en-US" altLang="zh-CN" sz="1800" dirty="0">
                <a:solidFill>
                  <a:schemeClr val="bg1">
                    <a:lumMod val="50000"/>
                  </a:schemeClr>
                </a:solidFill>
                <a:ea typeface="微软雅黑" panose="020B0503020204020204" pitchFamily="34" charset="-122"/>
              </a:rPr>
              <a:t> Zhao, </a:t>
            </a:r>
            <a:r>
              <a:rPr lang="en-US" altLang="zh-CN" sz="1800" dirty="0" err="1">
                <a:solidFill>
                  <a:schemeClr val="bg1">
                    <a:lumMod val="50000"/>
                  </a:schemeClr>
                </a:solidFill>
                <a:ea typeface="微软雅黑" panose="020B0503020204020204" pitchFamily="34" charset="-122"/>
              </a:rPr>
              <a:t>Xinxiao</a:t>
            </a:r>
            <a:r>
              <a:rPr lang="en-US" altLang="zh-CN" sz="1800" dirty="0">
                <a:solidFill>
                  <a:schemeClr val="bg1">
                    <a:lumMod val="50000"/>
                  </a:schemeClr>
                </a:solidFill>
                <a:ea typeface="微软雅黑" panose="020B0503020204020204" pitchFamily="34" charset="-122"/>
              </a:rPr>
              <a:t> Wu</a:t>
            </a:r>
          </a:p>
        </p:txBody>
      </p:sp>
      <p:sp>
        <p:nvSpPr>
          <p:cNvPr id="9" name="副标题 2"/>
          <p:cNvSpPr txBox="1">
            <a:spLocks/>
          </p:cNvSpPr>
          <p:nvPr/>
        </p:nvSpPr>
        <p:spPr>
          <a:xfrm>
            <a:off x="114301" y="19034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7778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09298" y="894633"/>
            <a:ext cx="7498556" cy="5355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3200" dirty="0">
                <a:solidFill>
                  <a:schemeClr val="tx2"/>
                </a:solidFill>
                <a:latin typeface="+mj-lt"/>
                <a:ea typeface="+mj-ea"/>
                <a:cs typeface="+mj-cs"/>
              </a:rPr>
              <a:t>Motivation</a:t>
            </a:r>
          </a:p>
        </p:txBody>
      </p:sp>
      <p:sp>
        <p:nvSpPr>
          <p:cNvPr id="3" name="文本框 10"/>
          <p:cNvSpPr txBox="1">
            <a:spLocks noChangeArrowheads="1"/>
          </p:cNvSpPr>
          <p:nvPr/>
        </p:nvSpPr>
        <p:spPr bwMode="auto">
          <a:xfrm>
            <a:off x="128581" y="1413494"/>
            <a:ext cx="9022556" cy="738664"/>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ü"/>
            </a:pPr>
            <a:r>
              <a:rPr lang="en-US" altLang="zh-CN" sz="2100" dirty="0"/>
              <a:t>It is difficult for one-pass decoding process to effectively capture the syntactic structure, infer the semantic concept and express the linguistic styles</a:t>
            </a:r>
          </a:p>
        </p:txBody>
      </p:sp>
      <p:sp>
        <p:nvSpPr>
          <p:cNvPr id="23" name="矩形 22"/>
          <p:cNvSpPr/>
          <p:nvPr/>
        </p:nvSpPr>
        <p:spPr>
          <a:xfrm>
            <a:off x="0" y="4789871"/>
            <a:ext cx="8740905" cy="992579"/>
          </a:xfrm>
          <a:prstGeom prst="rect">
            <a:avLst/>
          </a:prstGeom>
        </p:spPr>
        <p:txBody>
          <a:bodyPr wrap="square">
            <a:spAutoFit/>
          </a:bodyPr>
          <a:lstStyle/>
          <a:p>
            <a:pPr algn="ctr"/>
            <a:r>
              <a:rPr lang="en-US" altLang="zh-CN" sz="1950" b="1" dirty="0">
                <a:solidFill>
                  <a:srgbClr val="C00000"/>
                </a:solidFill>
              </a:rPr>
              <a:t>we generate stylized sentences in a multi-pass decoding process by learning multiple cooperative agents under a reinforcement learning paradigm</a:t>
            </a:r>
            <a:endParaRPr lang="zh-CN" altLang="en-US" sz="1950" b="1" dirty="0">
              <a:solidFill>
                <a:srgbClr val="C00000"/>
              </a:solidFill>
            </a:endParaRPr>
          </a:p>
        </p:txBody>
      </p:sp>
      <p:sp>
        <p:nvSpPr>
          <p:cNvPr id="6" name="文本框 10"/>
          <p:cNvSpPr txBox="1">
            <a:spLocks noChangeArrowheads="1"/>
          </p:cNvSpPr>
          <p:nvPr/>
        </p:nvSpPr>
        <p:spPr bwMode="auto">
          <a:xfrm>
            <a:off x="4151" y="6093296"/>
            <a:ext cx="9022556" cy="50783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buNone/>
            </a:pPr>
            <a:r>
              <a:rPr lang="en-US" altLang="zh-CN" sz="1350" dirty="0"/>
              <a:t>1. L Robert </a:t>
            </a:r>
            <a:r>
              <a:rPr lang="en-US" altLang="zh-CN" sz="1350" dirty="0" err="1"/>
              <a:t>Slevc</a:t>
            </a:r>
            <a:r>
              <a:rPr lang="en-US" altLang="zh-CN" sz="1350" dirty="0"/>
              <a:t>. Saying what’s on your mind: Working memory effects on sentence production. Journal of experimental psychology: Learning, memory, and cognition, 37(6):1503, 2011.</a:t>
            </a:r>
          </a:p>
        </p:txBody>
      </p:sp>
      <p:pic>
        <p:nvPicPr>
          <p:cNvPr id="2" name="图片 1"/>
          <p:cNvPicPr>
            <a:picLocks noChangeAspect="1"/>
          </p:cNvPicPr>
          <p:nvPr/>
        </p:nvPicPr>
        <p:blipFill>
          <a:blip r:embed="rId3"/>
          <a:stretch>
            <a:fillRect/>
          </a:stretch>
        </p:blipFill>
        <p:spPr>
          <a:xfrm>
            <a:off x="1370878" y="2173430"/>
            <a:ext cx="5333585" cy="1425182"/>
          </a:xfrm>
          <a:prstGeom prst="rect">
            <a:avLst/>
          </a:prstGeom>
        </p:spPr>
      </p:pic>
      <p:sp>
        <p:nvSpPr>
          <p:cNvPr id="7" name="文本框 10"/>
          <p:cNvSpPr txBox="1">
            <a:spLocks noChangeArrowheads="1"/>
          </p:cNvSpPr>
          <p:nvPr/>
        </p:nvSpPr>
        <p:spPr bwMode="auto">
          <a:xfrm>
            <a:off x="74671" y="3665947"/>
            <a:ext cx="9022556" cy="1061829"/>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ü"/>
            </a:pPr>
            <a:r>
              <a:rPr lang="en-US" altLang="zh-CN" sz="2100" dirty="0"/>
              <a:t>psychology research</a:t>
            </a:r>
            <a:r>
              <a:rPr lang="en-US" altLang="zh-CN" sz="2100" baseline="30000" dirty="0"/>
              <a:t>1</a:t>
            </a:r>
            <a:r>
              <a:rPr lang="en-US" altLang="zh-CN" sz="2100" dirty="0"/>
              <a:t> reveals that humans compose a sentence by first constructing a coarse pattern and then filling in details, rather than directly organizing a word sequence from scratch.  </a:t>
            </a:r>
          </a:p>
        </p:txBody>
      </p:sp>
    </p:spTree>
    <p:extLst>
      <p:ext uri="{BB962C8B-B14F-4D97-AF65-F5344CB8AC3E}">
        <p14:creationId xmlns:p14="http://schemas.microsoft.com/office/powerpoint/2010/main" val="188689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18952" y="972645"/>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Overview</a:t>
            </a:r>
          </a:p>
        </p:txBody>
      </p:sp>
      <p:pic>
        <p:nvPicPr>
          <p:cNvPr id="2" name="图片 1"/>
          <p:cNvPicPr>
            <a:picLocks noChangeAspect="1"/>
          </p:cNvPicPr>
          <p:nvPr/>
        </p:nvPicPr>
        <p:blipFill>
          <a:blip r:embed="rId3"/>
          <a:stretch>
            <a:fillRect/>
          </a:stretch>
        </p:blipFill>
        <p:spPr>
          <a:xfrm>
            <a:off x="7352" y="1700808"/>
            <a:ext cx="9109538" cy="4248472"/>
          </a:xfrm>
          <a:prstGeom prst="rect">
            <a:avLst/>
          </a:prstGeom>
        </p:spPr>
      </p:pic>
    </p:spTree>
    <p:extLst>
      <p:ext uri="{BB962C8B-B14F-4D97-AF65-F5344CB8AC3E}">
        <p14:creationId xmlns:p14="http://schemas.microsoft.com/office/powerpoint/2010/main" val="6184387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07504" y="824798"/>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Framework</a:t>
            </a:r>
          </a:p>
        </p:txBody>
      </p:sp>
      <p:sp>
        <p:nvSpPr>
          <p:cNvPr id="7" name="文本框 10"/>
          <p:cNvSpPr txBox="1">
            <a:spLocks noChangeArrowheads="1"/>
          </p:cNvSpPr>
          <p:nvPr/>
        </p:nvSpPr>
        <p:spPr bwMode="auto">
          <a:xfrm>
            <a:off x="6193" y="5605303"/>
            <a:ext cx="9022556" cy="803297"/>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ü"/>
            </a:pPr>
            <a:r>
              <a:rPr lang="en-US" altLang="zh-CN" sz="2100" dirty="0"/>
              <a:t>Local reward— each agent  focuses on its own target</a:t>
            </a:r>
          </a:p>
          <a:p>
            <a:pPr marL="342900" indent="-342900">
              <a:buFont typeface="Wingdings" panose="05000000000000000000" pitchFamily="2" charset="2"/>
              <a:buChar char="ü"/>
            </a:pPr>
            <a:r>
              <a:rPr lang="en-US" altLang="zh-CN" sz="2100" dirty="0"/>
              <a:t>Communication—attend the global information learned by the previous agent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471129"/>
            <a:ext cx="8449672" cy="4134174"/>
          </a:xfrm>
          <a:prstGeom prst="rect">
            <a:avLst/>
          </a:prstGeom>
        </p:spPr>
      </p:pic>
    </p:spTree>
    <p:extLst>
      <p:ext uri="{BB962C8B-B14F-4D97-AF65-F5344CB8AC3E}">
        <p14:creationId xmlns:p14="http://schemas.microsoft.com/office/powerpoint/2010/main" val="24743457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51520" y="836712"/>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Results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043"/>
            <a:ext cx="9144000" cy="4417420"/>
          </a:xfrm>
          <a:prstGeom prst="rect">
            <a:avLst/>
          </a:prstGeom>
        </p:spPr>
      </p:pic>
    </p:spTree>
    <p:extLst>
      <p:ext uri="{BB962C8B-B14F-4D97-AF65-F5344CB8AC3E}">
        <p14:creationId xmlns:p14="http://schemas.microsoft.com/office/powerpoint/2010/main" val="1328158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51520" y="836712"/>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Results</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299"/>
            <a:ext cx="9144000" cy="4107402"/>
          </a:xfrm>
          <a:prstGeom prst="rect">
            <a:avLst/>
          </a:prstGeom>
        </p:spPr>
      </p:pic>
    </p:spTree>
    <p:extLst>
      <p:ext uri="{BB962C8B-B14F-4D97-AF65-F5344CB8AC3E}">
        <p14:creationId xmlns:p14="http://schemas.microsoft.com/office/powerpoint/2010/main" val="3030492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149" y="176784"/>
            <a:ext cx="8229600" cy="1143000"/>
          </a:xfrm>
        </p:spPr>
        <p:txBody>
          <a:bodyPr/>
          <a:lstStyle/>
          <a:p>
            <a:r>
              <a:rPr lang="en-US" altLang="zh-CN" dirty="0"/>
              <a:t>What is visual captioning</a:t>
            </a:r>
            <a:endParaRPr lang="zh-CN" altLang="en-US" dirty="0"/>
          </a:p>
        </p:txBody>
      </p:sp>
      <p:sp>
        <p:nvSpPr>
          <p:cNvPr id="4" name="矩形 3"/>
          <p:cNvSpPr/>
          <p:nvPr/>
        </p:nvSpPr>
        <p:spPr>
          <a:xfrm>
            <a:off x="105709" y="1412776"/>
            <a:ext cx="8892480" cy="4508927"/>
          </a:xfrm>
          <a:prstGeom prst="rect">
            <a:avLst/>
          </a:prstGeom>
        </p:spPr>
        <p:txBody>
          <a:bodyPr wrap="square">
            <a:spAutoFit/>
          </a:bodyPr>
          <a:lstStyle/>
          <a:p>
            <a:pPr>
              <a:buClr>
                <a:srgbClr val="C00000"/>
              </a:buClr>
            </a:pPr>
            <a:r>
              <a:rPr lang="en-US" altLang="zh-CN" sz="2800" dirty="0">
                <a:cs typeface="Times New Roman" panose="02020603050405020304" pitchFamily="18" charset="0"/>
              </a:rPr>
              <a:t>Automatic generation of natural language sentences that describe the contents of a given video or a given image</a:t>
            </a:r>
          </a:p>
          <a:p>
            <a:pPr>
              <a:spcBef>
                <a:spcPts val="1800"/>
              </a:spcBef>
              <a:buClr>
                <a:srgbClr val="C00000"/>
              </a:buClr>
            </a:pPr>
            <a:r>
              <a:rPr lang="en-US" altLang="zh-CN" sz="2800" dirty="0">
                <a:cs typeface="Times New Roman" panose="02020603050405020304" pitchFamily="18" charset="0"/>
              </a:rPr>
              <a:t>Two components: </a:t>
            </a:r>
          </a:p>
          <a:p>
            <a:pPr lvl="1">
              <a:spcBef>
                <a:spcPts val="600"/>
              </a:spcBef>
              <a:buClr>
                <a:srgbClr val="C00000"/>
              </a:buClr>
              <a:buFont typeface="Wingdings" panose="05000000000000000000" pitchFamily="2" charset="2"/>
              <a:buChar char="Ø"/>
            </a:pPr>
            <a:r>
              <a:rPr lang="en-US" altLang="zh-CN" sz="2800" dirty="0">
                <a:cs typeface="Times New Roman" panose="02020603050405020304" pitchFamily="18" charset="0"/>
              </a:rPr>
              <a:t> </a:t>
            </a:r>
            <a:r>
              <a:rPr lang="en-US" altLang="zh-CN" sz="2800" dirty="0">
                <a:solidFill>
                  <a:srgbClr val="C00000"/>
                </a:solidFill>
                <a:cs typeface="Times New Roman" panose="02020603050405020304" pitchFamily="18" charset="0"/>
              </a:rPr>
              <a:t>understanding</a:t>
            </a:r>
            <a:r>
              <a:rPr lang="en-US" altLang="zh-CN" sz="2800" dirty="0">
                <a:cs typeface="Times New Roman" panose="02020603050405020304" pitchFamily="18" charset="0"/>
              </a:rPr>
              <a:t> the visual content —</a:t>
            </a:r>
            <a:r>
              <a:rPr lang="zh-CN" altLang="en-US" sz="2800" dirty="0">
                <a:cs typeface="Times New Roman" panose="02020603050405020304" pitchFamily="18" charset="0"/>
              </a:rPr>
              <a:t> </a:t>
            </a:r>
            <a:r>
              <a:rPr lang="en-US" altLang="zh-CN" sz="2800" dirty="0">
                <a:cs typeface="Times New Roman" panose="02020603050405020304" pitchFamily="18" charset="0"/>
              </a:rPr>
              <a:t>CV</a:t>
            </a:r>
          </a:p>
          <a:p>
            <a:pPr lvl="1">
              <a:spcBef>
                <a:spcPts val="600"/>
              </a:spcBef>
              <a:buClr>
                <a:srgbClr val="C00000"/>
              </a:buClr>
              <a:buFont typeface="Wingdings" panose="05000000000000000000" pitchFamily="2" charset="2"/>
              <a:buChar char="Ø"/>
            </a:pPr>
            <a:r>
              <a:rPr lang="zh-CN" altLang="en-US" sz="2800" dirty="0">
                <a:solidFill>
                  <a:srgbClr val="C00000"/>
                </a:solidFill>
                <a:cs typeface="Times New Roman" panose="02020603050405020304" pitchFamily="18" charset="0"/>
              </a:rPr>
              <a:t> </a:t>
            </a:r>
            <a:r>
              <a:rPr lang="en-US" altLang="zh-CN" sz="2800" dirty="0">
                <a:solidFill>
                  <a:srgbClr val="C00000"/>
                </a:solidFill>
                <a:cs typeface="Times New Roman" panose="02020603050405020304" pitchFamily="18" charset="0"/>
              </a:rPr>
              <a:t>describing </a:t>
            </a:r>
            <a:r>
              <a:rPr lang="en-US" altLang="zh-CN" sz="2800" dirty="0">
                <a:cs typeface="Times New Roman" panose="02020603050405020304" pitchFamily="18" charset="0"/>
              </a:rPr>
              <a:t>it in grammatically correct sentences — NLP  </a:t>
            </a:r>
          </a:p>
          <a:p>
            <a:pPr marL="180000" lvl="1">
              <a:spcBef>
                <a:spcPts val="1200"/>
              </a:spcBef>
              <a:buClr>
                <a:srgbClr val="C00000"/>
              </a:buClr>
            </a:pPr>
            <a:r>
              <a:rPr lang="en-US" altLang="zh-CN" sz="2800" dirty="0">
                <a:cs typeface="Times New Roman" panose="02020603050405020304" pitchFamily="18" charset="0"/>
              </a:rPr>
              <a:t>Special issue “</a:t>
            </a:r>
            <a:r>
              <a:rPr lang="en-US" altLang="zh-CN" sz="2800" dirty="0"/>
              <a:t>Language in Vision</a:t>
            </a:r>
            <a:r>
              <a:rPr lang="en-US" altLang="zh-CN" sz="2800" dirty="0">
                <a:cs typeface="Times New Roman" panose="02020603050405020304" pitchFamily="18" charset="0"/>
              </a:rPr>
              <a:t>” on CVIU2017</a:t>
            </a:r>
          </a:p>
          <a:p>
            <a:pPr marL="180000" lvl="1">
              <a:buClr>
                <a:srgbClr val="C00000"/>
              </a:buClr>
            </a:pPr>
            <a:r>
              <a:rPr lang="en-US" altLang="zh-CN" sz="2800" dirty="0">
                <a:cs typeface="Times New Roman" panose="02020603050405020304" pitchFamily="18" charset="0"/>
              </a:rPr>
              <a:t>Workshops on ICCV2015, CVPR2018, NAACL2018, ICCV2019</a:t>
            </a:r>
          </a:p>
        </p:txBody>
      </p:sp>
    </p:spTree>
    <p:extLst>
      <p:ext uri="{BB962C8B-B14F-4D97-AF65-F5344CB8AC3E}">
        <p14:creationId xmlns:p14="http://schemas.microsoft.com/office/powerpoint/2010/main" val="35889557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998883"/>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solidFill>
                  <a:schemeClr val="tx2"/>
                </a:solidFill>
              </a:rPr>
              <a:t>Our work</a:t>
            </a:r>
            <a:r>
              <a:rPr lang="zh-CN" altLang="en-US" sz="4000" dirty="0">
                <a:solidFill>
                  <a:schemeClr val="tx2"/>
                </a:solidFill>
              </a:rPr>
              <a:t> </a:t>
            </a: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7" name="标题 1"/>
          <p:cNvSpPr txBox="1">
            <a:spLocks/>
          </p:cNvSpPr>
          <p:nvPr/>
        </p:nvSpPr>
        <p:spPr>
          <a:xfrm>
            <a:off x="780757" y="1927222"/>
            <a:ext cx="7615238" cy="141797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Video Captioning using Weak Annotation</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8" name="副标题 2"/>
          <p:cNvSpPr txBox="1">
            <a:spLocks/>
          </p:cNvSpPr>
          <p:nvPr/>
        </p:nvSpPr>
        <p:spPr bwMode="auto">
          <a:xfrm>
            <a:off x="114301" y="3984697"/>
            <a:ext cx="8794481"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err="1">
                <a:solidFill>
                  <a:schemeClr val="bg1">
                    <a:lumMod val="50000"/>
                  </a:schemeClr>
                </a:solidFill>
                <a:ea typeface="微软雅黑" panose="020B0503020204020204" pitchFamily="34" charset="-122"/>
              </a:rPr>
              <a:t>Jingyi</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Hou</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Yayun</a:t>
            </a:r>
            <a:r>
              <a:rPr lang="en-US" altLang="zh-CN" sz="1800" dirty="0">
                <a:solidFill>
                  <a:schemeClr val="bg1">
                    <a:lumMod val="50000"/>
                  </a:schemeClr>
                </a:solidFill>
                <a:ea typeface="微软雅黑" panose="020B0503020204020204" pitchFamily="34" charset="-122"/>
              </a:rPr>
              <a:t> Qi, </a:t>
            </a:r>
            <a:r>
              <a:rPr lang="en-US" altLang="zh-CN" sz="1800" dirty="0" err="1">
                <a:solidFill>
                  <a:schemeClr val="bg1">
                    <a:lumMod val="50000"/>
                  </a:schemeClr>
                </a:solidFill>
                <a:ea typeface="微软雅黑" panose="020B0503020204020204" pitchFamily="34" charset="-122"/>
              </a:rPr>
              <a:t>Xinxiao</a:t>
            </a:r>
            <a:r>
              <a:rPr lang="en-US" altLang="zh-CN" sz="1800" dirty="0">
                <a:solidFill>
                  <a:schemeClr val="bg1">
                    <a:lumMod val="50000"/>
                  </a:schemeClr>
                </a:solidFill>
                <a:ea typeface="微软雅黑" panose="020B0503020204020204" pitchFamily="34" charset="-122"/>
              </a:rPr>
              <a:t> Wu, </a:t>
            </a:r>
            <a:r>
              <a:rPr lang="en-US" altLang="zh-CN" sz="1800" dirty="0" err="1">
                <a:solidFill>
                  <a:schemeClr val="bg1">
                    <a:lumMod val="50000"/>
                  </a:schemeClr>
                </a:solidFill>
                <a:ea typeface="微软雅黑" panose="020B0503020204020204" pitchFamily="34" charset="-122"/>
              </a:rPr>
              <a:t>Yunde</a:t>
            </a:r>
            <a:r>
              <a:rPr lang="en-US" altLang="zh-CN" sz="1800" dirty="0">
                <a:solidFill>
                  <a:schemeClr val="bg1">
                    <a:lumMod val="50000"/>
                  </a:schemeClr>
                </a:solidFill>
                <a:ea typeface="微软雅黑" panose="020B0503020204020204" pitchFamily="34" charset="-122"/>
              </a:rPr>
              <a:t> </a:t>
            </a:r>
            <a:r>
              <a:rPr lang="en-US" altLang="zh-CN" sz="1800" dirty="0" err="1">
                <a:solidFill>
                  <a:schemeClr val="bg1">
                    <a:lumMod val="50000"/>
                  </a:schemeClr>
                </a:solidFill>
                <a:ea typeface="微软雅黑" panose="020B0503020204020204" pitchFamily="34" charset="-122"/>
              </a:rPr>
              <a:t>Jia</a:t>
            </a:r>
            <a:endParaRPr lang="en-US" altLang="zh-CN" sz="1800" dirty="0">
              <a:solidFill>
                <a:schemeClr val="bg1">
                  <a:lumMod val="50000"/>
                </a:schemeClr>
              </a:solidFill>
              <a:ea typeface="微软雅黑" panose="020B0503020204020204" pitchFamily="34" charset="-122"/>
            </a:endParaRPr>
          </a:p>
          <a:p>
            <a:pPr>
              <a:defRPr/>
            </a:pPr>
            <a:r>
              <a:rPr lang="en-US" altLang="zh-CN" sz="1800" dirty="0">
                <a:solidFill>
                  <a:schemeClr val="bg1">
                    <a:lumMod val="50000"/>
                  </a:schemeClr>
                </a:solidFill>
                <a:ea typeface="微软雅黑" panose="020B0503020204020204" pitchFamily="34" charset="-122"/>
              </a:rPr>
              <a:t>Beijing Lab. of Intelligent Information Technology, Beijing Institute of Technology</a:t>
            </a:r>
          </a:p>
          <a:p>
            <a:pPr>
              <a:defRPr/>
            </a:pPr>
            <a:r>
              <a:rPr lang="en-US" altLang="zh-CN" sz="1800" dirty="0"/>
              <a:t>Alibaba Group</a:t>
            </a:r>
            <a:endParaRPr lang="en-US" altLang="zh-CN" sz="1800" dirty="0">
              <a:solidFill>
                <a:schemeClr val="bg1">
                  <a:lumMod val="50000"/>
                </a:schemeClr>
              </a:solidFill>
              <a:ea typeface="微软雅黑" panose="020B0503020204020204" pitchFamily="34" charset="-122"/>
            </a:endParaRPr>
          </a:p>
        </p:txBody>
      </p:sp>
      <p:sp>
        <p:nvSpPr>
          <p:cNvPr id="9" name="副标题 2"/>
          <p:cNvSpPr txBox="1">
            <a:spLocks/>
          </p:cNvSpPr>
          <p:nvPr/>
        </p:nvSpPr>
        <p:spPr>
          <a:xfrm>
            <a:off x="114301" y="19034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168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28581" y="764704"/>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Motivation</a:t>
            </a:r>
          </a:p>
        </p:txBody>
      </p:sp>
      <p:sp>
        <p:nvSpPr>
          <p:cNvPr id="3" name="文本框 10"/>
          <p:cNvSpPr txBox="1">
            <a:spLocks noChangeArrowheads="1"/>
          </p:cNvSpPr>
          <p:nvPr/>
        </p:nvSpPr>
        <p:spPr bwMode="auto">
          <a:xfrm>
            <a:off x="109114" y="1400606"/>
            <a:ext cx="9022556" cy="162865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ü"/>
            </a:pPr>
            <a:r>
              <a:rPr lang="en-US" altLang="zh-CN" sz="2100" dirty="0"/>
              <a:t>It is difficult to manually annotate massive videos with high-quality sentences</a:t>
            </a:r>
          </a:p>
          <a:p>
            <a:pPr marL="342900" indent="-342900">
              <a:spcBef>
                <a:spcPts val="900"/>
              </a:spcBef>
              <a:buFont typeface="Wingdings" panose="05000000000000000000" pitchFamily="2" charset="2"/>
              <a:buChar char="ü"/>
            </a:pPr>
            <a:r>
              <a:rPr lang="en-US" altLang="zh-CN" sz="2100" dirty="0"/>
              <a:t>There exist an amazing number of videos with weak annotations</a:t>
            </a:r>
          </a:p>
          <a:p>
            <a:pPr>
              <a:spcBef>
                <a:spcPts val="450"/>
              </a:spcBef>
              <a:buNone/>
            </a:pPr>
            <a:r>
              <a:rPr lang="en-US" altLang="zh-CN" sz="2100" dirty="0"/>
              <a:t>      i.e., semantic concept annotations represented by noun or verb phrases </a:t>
            </a:r>
          </a:p>
          <a:p>
            <a:pPr>
              <a:spcBef>
                <a:spcPts val="450"/>
              </a:spcBef>
              <a:buNone/>
            </a:pPr>
            <a:r>
              <a:rPr lang="en-US" altLang="zh-CN" sz="2100" dirty="0"/>
              <a:t>     (object classification datasets dataset and action recognition datasets) </a:t>
            </a:r>
          </a:p>
        </p:txBody>
      </p:sp>
      <p:sp>
        <p:nvSpPr>
          <p:cNvPr id="23" name="矩形 22"/>
          <p:cNvSpPr/>
          <p:nvPr/>
        </p:nvSpPr>
        <p:spPr>
          <a:xfrm>
            <a:off x="-540569" y="6150114"/>
            <a:ext cx="9955151" cy="707886"/>
          </a:xfrm>
          <a:prstGeom prst="rect">
            <a:avLst/>
          </a:prstGeom>
        </p:spPr>
        <p:txBody>
          <a:bodyPr wrap="square">
            <a:spAutoFit/>
          </a:bodyPr>
          <a:lstStyle/>
          <a:p>
            <a:pPr algn="ctr"/>
            <a:r>
              <a:rPr lang="en-US" altLang="zh-CN" sz="2000" b="1" dirty="0">
                <a:solidFill>
                  <a:srgbClr val="C00000"/>
                </a:solidFill>
              </a:rPr>
              <a:t>we make the first attempt to train the video captioning model with weak annotations</a:t>
            </a:r>
            <a:endParaRPr lang="zh-CN" altLang="en-US" sz="2000" b="1" dirty="0">
              <a:solidFill>
                <a:srgbClr val="C000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791" y="3022133"/>
            <a:ext cx="3888432" cy="3191841"/>
          </a:xfrm>
          <a:prstGeom prst="rect">
            <a:avLst/>
          </a:prstGeom>
        </p:spPr>
      </p:pic>
    </p:spTree>
    <p:extLst>
      <p:ext uri="{BB962C8B-B14F-4D97-AF65-F5344CB8AC3E}">
        <p14:creationId xmlns:p14="http://schemas.microsoft.com/office/powerpoint/2010/main" val="38730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28581" y="709858"/>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Overview</a:t>
            </a:r>
          </a:p>
        </p:txBody>
      </p:sp>
      <p:sp>
        <p:nvSpPr>
          <p:cNvPr id="3" name="文本框 10"/>
          <p:cNvSpPr txBox="1">
            <a:spLocks noChangeArrowheads="1"/>
          </p:cNvSpPr>
          <p:nvPr/>
        </p:nvSpPr>
        <p:spPr bwMode="auto">
          <a:xfrm>
            <a:off x="128581" y="1297103"/>
            <a:ext cx="9022556" cy="1837426"/>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en-US" altLang="zh-CN" sz="2100" dirty="0"/>
              <a:t>Two problems: </a:t>
            </a:r>
          </a:p>
          <a:p>
            <a:pPr marL="342900" indent="-342900">
              <a:buFont typeface="Wingdings" panose="05000000000000000000" pitchFamily="2" charset="2"/>
              <a:buChar char="ü"/>
            </a:pPr>
            <a:r>
              <a:rPr lang="en-US" altLang="zh-CN" sz="2100" dirty="0"/>
              <a:t>how to infer more abundant semantic concepts and their relations from a given semantic concept</a:t>
            </a:r>
          </a:p>
          <a:p>
            <a:pPr marL="342900" indent="-342900">
              <a:buFont typeface="Wingdings" panose="05000000000000000000" pitchFamily="2" charset="2"/>
              <a:buChar char="ü"/>
            </a:pPr>
            <a:r>
              <a:rPr lang="en-US" altLang="zh-CN" sz="2100" dirty="0"/>
              <a:t>how to generate pseudo sentences using the inferred semantic concepts and their relationships for training</a:t>
            </a:r>
          </a:p>
        </p:txBody>
      </p:sp>
      <p:pic>
        <p:nvPicPr>
          <p:cNvPr id="2" name="图片 1"/>
          <p:cNvPicPr>
            <a:picLocks noChangeAspect="1"/>
          </p:cNvPicPr>
          <p:nvPr/>
        </p:nvPicPr>
        <p:blipFill>
          <a:blip r:embed="rId3"/>
          <a:stretch>
            <a:fillRect/>
          </a:stretch>
        </p:blipFill>
        <p:spPr>
          <a:xfrm>
            <a:off x="251520" y="4221088"/>
            <a:ext cx="8487108" cy="2448272"/>
          </a:xfrm>
          <a:prstGeom prst="rect">
            <a:avLst/>
          </a:prstGeom>
        </p:spPr>
      </p:pic>
      <p:sp>
        <p:nvSpPr>
          <p:cNvPr id="8" name="矩形 7"/>
          <p:cNvSpPr/>
          <p:nvPr/>
        </p:nvSpPr>
        <p:spPr>
          <a:xfrm>
            <a:off x="135718" y="3068960"/>
            <a:ext cx="9015419" cy="992579"/>
          </a:xfrm>
          <a:prstGeom prst="rect">
            <a:avLst/>
          </a:prstGeom>
        </p:spPr>
        <p:txBody>
          <a:bodyPr wrap="square">
            <a:spAutoFit/>
          </a:bodyPr>
          <a:lstStyle/>
          <a:p>
            <a:r>
              <a:rPr lang="en-US" altLang="zh-CN" sz="1950" b="1" dirty="0">
                <a:solidFill>
                  <a:srgbClr val="C00000"/>
                </a:solidFill>
              </a:rPr>
              <a:t>we propose a progressive visual reasoning method that progressively generates fine sentences from weak annotations by inferring more semantic concepts and their dependency relationships for video captioning.</a:t>
            </a:r>
            <a:endParaRPr lang="zh-CN" altLang="en-US" sz="1950" b="1" dirty="0">
              <a:solidFill>
                <a:srgbClr val="C00000"/>
              </a:solidFill>
            </a:endParaRPr>
          </a:p>
        </p:txBody>
      </p:sp>
    </p:spTree>
    <p:extLst>
      <p:ext uri="{BB962C8B-B14F-4D97-AF65-F5344CB8AC3E}">
        <p14:creationId xmlns:p14="http://schemas.microsoft.com/office/powerpoint/2010/main" val="18548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93338" y="332656"/>
            <a:ext cx="7498556"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defRPr/>
            </a:pPr>
            <a:r>
              <a:rPr lang="en-US" altLang="zh-CN" sz="4000" dirty="0">
                <a:solidFill>
                  <a:schemeClr val="tx2"/>
                </a:solidFill>
                <a:latin typeface="+mj-lt"/>
                <a:ea typeface="+mj-ea"/>
                <a:cs typeface="+mj-cs"/>
              </a:rPr>
              <a:t>Framework</a:t>
            </a:r>
          </a:p>
        </p:txBody>
      </p:sp>
      <p:sp>
        <p:nvSpPr>
          <p:cNvPr id="3" name="文本框 10"/>
          <p:cNvSpPr txBox="1">
            <a:spLocks noChangeArrowheads="1"/>
          </p:cNvSpPr>
          <p:nvPr/>
        </p:nvSpPr>
        <p:spPr bwMode="auto">
          <a:xfrm>
            <a:off x="93338" y="5013176"/>
            <a:ext cx="9022556" cy="1837426"/>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en-US" altLang="zh-CN" sz="2100" dirty="0"/>
              <a:t>During each iteration, </a:t>
            </a:r>
          </a:p>
          <a:p>
            <a:pPr marL="342900" indent="-342900">
              <a:buFont typeface="Wingdings" panose="05000000000000000000" pitchFamily="2" charset="2"/>
              <a:buChar char="ü"/>
            </a:pPr>
            <a:r>
              <a:rPr lang="en-US" altLang="zh-CN" sz="2100" dirty="0"/>
              <a:t>the dependency tree is spanned via a link prediction model learned from the external knowledge, and the pseudo sentence is generated.</a:t>
            </a:r>
          </a:p>
          <a:p>
            <a:pPr marL="342900" indent="-342900">
              <a:buFont typeface="Wingdings" panose="05000000000000000000" pitchFamily="2" charset="2"/>
              <a:buChar char="ü"/>
            </a:pPr>
            <a:r>
              <a:rPr lang="en-US" altLang="zh-CN" sz="2100" dirty="0"/>
              <a:t>the captioning model is fine-tuned using the generated pseudo sentences to generate new candidate nodes for refining the dependency trees in return.</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908711"/>
            <a:ext cx="7487035" cy="4032457"/>
          </a:xfrm>
          <a:prstGeom prst="rect">
            <a:avLst/>
          </a:prstGeom>
        </p:spPr>
      </p:pic>
    </p:spTree>
    <p:extLst>
      <p:ext uri="{BB962C8B-B14F-4D97-AF65-F5344CB8AC3E}">
        <p14:creationId xmlns:p14="http://schemas.microsoft.com/office/powerpoint/2010/main" val="246572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46305" y="764704"/>
            <a:ext cx="2058452" cy="707886"/>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endParaRPr lang="en-US" altLang="zh-CN" sz="3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5" y="1628800"/>
            <a:ext cx="8824888" cy="2241118"/>
          </a:xfrm>
          <a:prstGeom prst="rect">
            <a:avLst/>
          </a:prstGeom>
        </p:spPr>
      </p:pic>
    </p:spTree>
    <p:extLst>
      <p:ext uri="{BB962C8B-B14F-4D97-AF65-F5344CB8AC3E}">
        <p14:creationId xmlns:p14="http://schemas.microsoft.com/office/powerpoint/2010/main" val="12599380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172302" y="764704"/>
            <a:ext cx="2058452" cy="707886"/>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endParaRPr lang="en-US" altLang="zh-CN" sz="3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898198"/>
            <a:ext cx="7017107" cy="252028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979" y="3645024"/>
            <a:ext cx="7704856" cy="2994991"/>
          </a:xfrm>
          <a:prstGeom prst="rect">
            <a:avLst/>
          </a:prstGeom>
        </p:spPr>
      </p:pic>
    </p:spTree>
    <p:extLst>
      <p:ext uri="{BB962C8B-B14F-4D97-AF65-F5344CB8AC3E}">
        <p14:creationId xmlns:p14="http://schemas.microsoft.com/office/powerpoint/2010/main" val="3270513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30406" y="836712"/>
            <a:ext cx="2058452" cy="707886"/>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endParaRPr lang="en-US" altLang="zh-CN" sz="3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0" y="1564877"/>
            <a:ext cx="9003263" cy="3440684"/>
          </a:xfrm>
          <a:prstGeom prst="rect">
            <a:avLst/>
          </a:prstGeom>
        </p:spPr>
      </p:pic>
    </p:spTree>
    <p:extLst>
      <p:ext uri="{BB962C8B-B14F-4D97-AF65-F5344CB8AC3E}">
        <p14:creationId xmlns:p14="http://schemas.microsoft.com/office/powerpoint/2010/main" val="27238459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9"/>
          <p:cNvSpPr txBox="1">
            <a:spLocks noChangeArrowheads="1"/>
          </p:cNvSpPr>
          <p:nvPr/>
        </p:nvSpPr>
        <p:spPr bwMode="auto">
          <a:xfrm>
            <a:off x="230406" y="836712"/>
            <a:ext cx="2058452" cy="707886"/>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4000" dirty="0">
                <a:solidFill>
                  <a:schemeClr val="tx2"/>
                </a:solidFill>
                <a:latin typeface="+mj-lt"/>
                <a:ea typeface="+mj-ea"/>
                <a:cs typeface="+mj-cs"/>
              </a:rPr>
              <a:t>Results</a:t>
            </a:r>
            <a:endParaRPr lang="en-US" altLang="zh-CN" sz="3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0" y="1544598"/>
            <a:ext cx="8688878" cy="4609678"/>
          </a:xfrm>
          <a:prstGeom prst="rect">
            <a:avLst/>
          </a:prstGeom>
        </p:spPr>
      </p:pic>
    </p:spTree>
    <p:extLst>
      <p:ext uri="{BB962C8B-B14F-4D97-AF65-F5344CB8AC3E}">
        <p14:creationId xmlns:p14="http://schemas.microsoft.com/office/powerpoint/2010/main" val="741882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3988" y="998883"/>
            <a:ext cx="7886700" cy="67275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solidFill>
                  <a:schemeClr val="tx2"/>
                </a:solidFill>
              </a:rPr>
              <a:t>Our work</a:t>
            </a:r>
            <a:r>
              <a:rPr lang="zh-CN" altLang="en-US" sz="4000" dirty="0">
                <a:solidFill>
                  <a:schemeClr val="tx2"/>
                </a:solidFill>
              </a:rPr>
              <a:t> </a:t>
            </a:r>
          </a:p>
        </p:txBody>
      </p:sp>
      <p:sp>
        <p:nvSpPr>
          <p:cNvPr id="5" name="副标题 2"/>
          <p:cNvSpPr txBox="1">
            <a:spLocks/>
          </p:cNvSpPr>
          <p:nvPr/>
        </p:nvSpPr>
        <p:spPr>
          <a:xfrm>
            <a:off x="1" y="17891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
        <p:nvSpPr>
          <p:cNvPr id="7" name="标题 1"/>
          <p:cNvSpPr txBox="1">
            <a:spLocks/>
          </p:cNvSpPr>
          <p:nvPr/>
        </p:nvSpPr>
        <p:spPr>
          <a:xfrm>
            <a:off x="780757" y="1927222"/>
            <a:ext cx="7615238" cy="1417976"/>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Cross-domain Image Captioning via Cross-modal</a:t>
            </a:r>
          </a:p>
          <a:p>
            <a:pPr algn="ctr">
              <a:lnSpc>
                <a:spcPts val="4500"/>
              </a:lnSpc>
            </a:pPr>
            <a:r>
              <a:rPr lang="en-US" altLang="zh-CN" sz="3000" dirty="0">
                <a:latin typeface="Times New Roman" panose="02020603050405020304" pitchFamily="18" charset="0"/>
                <a:ea typeface="微软雅黑" pitchFamily="34" charset="-122"/>
                <a:cs typeface="Times New Roman" panose="02020603050405020304" pitchFamily="18" charset="0"/>
              </a:rPr>
              <a:t>Retrieval and Model Adaptation</a:t>
            </a:r>
            <a:endParaRPr lang="zh-CN" altLang="en-US" sz="3000" dirty="0">
              <a:latin typeface="Times New Roman" panose="02020603050405020304" pitchFamily="18" charset="0"/>
              <a:ea typeface="微软雅黑" pitchFamily="34" charset="-122"/>
              <a:cs typeface="Times New Roman" panose="02020603050405020304" pitchFamily="18" charset="0"/>
            </a:endParaRPr>
          </a:p>
        </p:txBody>
      </p:sp>
      <p:sp>
        <p:nvSpPr>
          <p:cNvPr id="8" name="副标题 2"/>
          <p:cNvSpPr txBox="1">
            <a:spLocks/>
          </p:cNvSpPr>
          <p:nvPr/>
        </p:nvSpPr>
        <p:spPr bwMode="auto">
          <a:xfrm>
            <a:off x="114301" y="3984697"/>
            <a:ext cx="8794481" cy="1944290"/>
          </a:xfrm>
          <a:prstGeom prst="rect">
            <a:avLst/>
          </a:prstGeom>
          <a:noFill/>
          <a:ln>
            <a:noFill/>
          </a:ln>
        </p:spPr>
        <p:txBody>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altLang="zh-CN" sz="1800" dirty="0" err="1">
                <a:solidFill>
                  <a:schemeClr val="bg1">
                    <a:lumMod val="50000"/>
                  </a:schemeClr>
                </a:solidFill>
                <a:ea typeface="微软雅黑" panose="020B0503020204020204" pitchFamily="34" charset="-122"/>
              </a:rPr>
              <a:t>Wentian</a:t>
            </a:r>
            <a:r>
              <a:rPr lang="en-US" altLang="zh-CN" sz="1800" dirty="0">
                <a:solidFill>
                  <a:schemeClr val="bg1">
                    <a:lumMod val="50000"/>
                  </a:schemeClr>
                </a:solidFill>
                <a:ea typeface="微软雅黑" panose="020B0503020204020204" pitchFamily="34" charset="-122"/>
              </a:rPr>
              <a:t> Zhao, </a:t>
            </a:r>
            <a:r>
              <a:rPr lang="en-US" altLang="zh-CN" sz="1800" dirty="0" err="1">
                <a:solidFill>
                  <a:schemeClr val="bg1">
                    <a:lumMod val="50000"/>
                  </a:schemeClr>
                </a:solidFill>
                <a:ea typeface="微软雅黑" panose="020B0503020204020204" pitchFamily="34" charset="-122"/>
              </a:rPr>
              <a:t>Xinxiao</a:t>
            </a:r>
            <a:r>
              <a:rPr lang="en-US" altLang="zh-CN" sz="1800" dirty="0">
                <a:solidFill>
                  <a:schemeClr val="bg1">
                    <a:lumMod val="50000"/>
                  </a:schemeClr>
                </a:solidFill>
                <a:ea typeface="微软雅黑" panose="020B0503020204020204" pitchFamily="34" charset="-122"/>
              </a:rPr>
              <a:t> Wu, </a:t>
            </a:r>
            <a:r>
              <a:rPr lang="en-US" altLang="zh-CN" sz="1800" dirty="0" err="1">
                <a:solidFill>
                  <a:schemeClr val="bg1">
                    <a:lumMod val="50000"/>
                  </a:schemeClr>
                </a:solidFill>
                <a:ea typeface="微软雅黑" panose="020B0503020204020204" pitchFamily="34" charset="-122"/>
              </a:rPr>
              <a:t>Jiebo</a:t>
            </a:r>
            <a:r>
              <a:rPr lang="en-US" altLang="zh-CN" sz="1800" dirty="0">
                <a:solidFill>
                  <a:schemeClr val="bg1">
                    <a:lumMod val="50000"/>
                  </a:schemeClr>
                </a:solidFill>
                <a:ea typeface="微软雅黑" panose="020B0503020204020204" pitchFamily="34" charset="-122"/>
              </a:rPr>
              <a:t> Luo</a:t>
            </a:r>
          </a:p>
        </p:txBody>
      </p:sp>
      <p:sp>
        <p:nvSpPr>
          <p:cNvPr id="9" name="副标题 2"/>
          <p:cNvSpPr txBox="1">
            <a:spLocks/>
          </p:cNvSpPr>
          <p:nvPr/>
        </p:nvSpPr>
        <p:spPr>
          <a:xfrm>
            <a:off x="114301" y="1903483"/>
            <a:ext cx="8908781" cy="38393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a:p>
            <a:pPr>
              <a:spcBef>
                <a:spcPts val="450"/>
              </a:spcBef>
              <a:buClr>
                <a:srgbClr val="C00000"/>
              </a:buClr>
            </a:pPr>
            <a:endParaRPr lang="en-US" altLang="zh-C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4959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BF534-B7F6-41E4-B11A-05410B0A34D3}"/>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A10F0C37-C54F-4DE4-930F-FB1ED4E2B593}"/>
              </a:ext>
            </a:extLst>
          </p:cNvPr>
          <p:cNvSpPr>
            <a:spLocks noGrp="1"/>
          </p:cNvSpPr>
          <p:nvPr>
            <p:ph idx="1"/>
          </p:nvPr>
        </p:nvSpPr>
        <p:spPr/>
        <p:txBody>
          <a:bodyPr>
            <a:normAutofit/>
          </a:bodyPr>
          <a:lstStyle/>
          <a:p>
            <a:r>
              <a:rPr lang="en-US" altLang="zh-CN" sz="2000" dirty="0"/>
              <a:t>Cross-domain image captioning: transfer the image captioning model trained on source domain (with paired images and sentences) to a target domain (with unpaired images and sentences)</a:t>
            </a:r>
            <a:endParaRPr lang="zh-CN" altLang="en-US" sz="2000" dirty="0"/>
          </a:p>
        </p:txBody>
      </p:sp>
      <p:pic>
        <p:nvPicPr>
          <p:cNvPr id="4" name="图片 3">
            <a:extLst>
              <a:ext uri="{FF2B5EF4-FFF2-40B4-BE49-F238E27FC236}">
                <a16:creationId xmlns:a16="http://schemas.microsoft.com/office/drawing/2014/main" id="{A1472593-B2F2-489D-B658-DFBD52D0CF32}"/>
              </a:ext>
            </a:extLst>
          </p:cNvPr>
          <p:cNvPicPr>
            <a:picLocks noChangeAspect="1"/>
          </p:cNvPicPr>
          <p:nvPr/>
        </p:nvPicPr>
        <p:blipFill>
          <a:blip r:embed="rId2"/>
          <a:stretch>
            <a:fillRect/>
          </a:stretch>
        </p:blipFill>
        <p:spPr>
          <a:xfrm>
            <a:off x="2375756" y="3500065"/>
            <a:ext cx="4392488" cy="2853102"/>
          </a:xfrm>
          <a:prstGeom prst="rect">
            <a:avLst/>
          </a:prstGeom>
        </p:spPr>
      </p:pic>
    </p:spTree>
    <p:extLst>
      <p:ext uri="{BB962C8B-B14F-4D97-AF65-F5344CB8AC3E}">
        <p14:creationId xmlns:p14="http://schemas.microsoft.com/office/powerpoint/2010/main" val="38446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0728"/>
            <a:ext cx="9100425" cy="5256584"/>
          </a:xfrm>
        </p:spPr>
      </p:pic>
    </p:spTree>
    <p:extLst>
      <p:ext uri="{BB962C8B-B14F-4D97-AF65-F5344CB8AC3E}">
        <p14:creationId xmlns:p14="http://schemas.microsoft.com/office/powerpoint/2010/main" val="23861272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7E47E-814C-4384-AD37-9EDB1C8231B1}"/>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6F6B9EE7-79BA-4589-ABA6-38CD3353F1DE}"/>
              </a:ext>
            </a:extLst>
          </p:cNvPr>
          <p:cNvSpPr>
            <a:spLocks noGrp="1"/>
          </p:cNvSpPr>
          <p:nvPr>
            <p:ph idx="1"/>
          </p:nvPr>
        </p:nvSpPr>
        <p:spPr>
          <a:xfrm>
            <a:off x="457200" y="1935480"/>
            <a:ext cx="8363272" cy="4389120"/>
          </a:xfrm>
        </p:spPr>
        <p:txBody>
          <a:bodyPr>
            <a:normAutofit/>
          </a:bodyPr>
          <a:lstStyle/>
          <a:p>
            <a:r>
              <a:rPr lang="en-US" altLang="zh-CN" sz="2400" dirty="0"/>
              <a:t>Difficulties in cross-domain image captioning:</a:t>
            </a:r>
          </a:p>
          <a:p>
            <a:pPr lvl="1"/>
            <a:r>
              <a:rPr lang="en-US" altLang="zh-CN" sz="2000" dirty="0"/>
              <a:t>Domain gap between source and target domain</a:t>
            </a:r>
          </a:p>
          <a:p>
            <a:pPr lvl="1"/>
            <a:r>
              <a:rPr lang="en-US" altLang="zh-CN" sz="2000" dirty="0"/>
              <a:t>The image-sentence pairs are not available in the target domain</a:t>
            </a:r>
          </a:p>
          <a:p>
            <a:r>
              <a:rPr lang="en-US" altLang="zh-CN" sz="2400" dirty="0"/>
              <a:t>We propose a novel cross-domain image captioning approach that couples an adaptive image captioning model with a cross-modal retrieval model.</a:t>
            </a:r>
          </a:p>
        </p:txBody>
      </p:sp>
    </p:spTree>
    <p:extLst>
      <p:ext uri="{BB962C8B-B14F-4D97-AF65-F5344CB8AC3E}">
        <p14:creationId xmlns:p14="http://schemas.microsoft.com/office/powerpoint/2010/main" val="23876021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3A93E-3BBB-4DF8-B9AE-84F88D1A468D}"/>
              </a:ext>
            </a:extLst>
          </p:cNvPr>
          <p:cNvSpPr>
            <a:spLocks noGrp="1"/>
          </p:cNvSpPr>
          <p:nvPr>
            <p:ph type="title"/>
          </p:nvPr>
        </p:nvSpPr>
        <p:spPr/>
        <p:txBody>
          <a:bodyPr/>
          <a:lstStyle/>
          <a:p>
            <a:r>
              <a:rPr lang="en-US" altLang="zh-CN" dirty="0"/>
              <a:t>Framework</a:t>
            </a:r>
            <a:endParaRPr lang="zh-CN" altLang="en-US" dirty="0"/>
          </a:p>
        </p:txBody>
      </p:sp>
      <p:sp>
        <p:nvSpPr>
          <p:cNvPr id="3" name="内容占位符 2">
            <a:extLst>
              <a:ext uri="{FF2B5EF4-FFF2-40B4-BE49-F238E27FC236}">
                <a16:creationId xmlns:a16="http://schemas.microsoft.com/office/drawing/2014/main" id="{E6589F60-B74A-4C57-B6E5-F706FD95C67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35FCC47-3E2A-4A35-B736-AD09F1CAAAAA}"/>
              </a:ext>
            </a:extLst>
          </p:cNvPr>
          <p:cNvPicPr>
            <a:picLocks noChangeAspect="1"/>
          </p:cNvPicPr>
          <p:nvPr/>
        </p:nvPicPr>
        <p:blipFill>
          <a:blip r:embed="rId2"/>
          <a:stretch>
            <a:fillRect/>
          </a:stretch>
        </p:blipFill>
        <p:spPr>
          <a:xfrm>
            <a:off x="97668" y="1847088"/>
            <a:ext cx="8686800" cy="3441392"/>
          </a:xfrm>
          <a:prstGeom prst="rect">
            <a:avLst/>
          </a:prstGeom>
        </p:spPr>
      </p:pic>
      <p:sp>
        <p:nvSpPr>
          <p:cNvPr id="7" name="文本框 6">
            <a:extLst>
              <a:ext uri="{FF2B5EF4-FFF2-40B4-BE49-F238E27FC236}">
                <a16:creationId xmlns:a16="http://schemas.microsoft.com/office/drawing/2014/main" id="{E814D1D2-1496-4E27-83A5-9FD6D7B1DAC3}"/>
              </a:ext>
            </a:extLst>
          </p:cNvPr>
          <p:cNvSpPr txBox="1"/>
          <p:nvPr/>
        </p:nvSpPr>
        <p:spPr>
          <a:xfrm>
            <a:off x="359532" y="5474356"/>
            <a:ext cx="8424936" cy="1200329"/>
          </a:xfrm>
          <a:prstGeom prst="rect">
            <a:avLst/>
          </a:prstGeom>
          <a:noFill/>
        </p:spPr>
        <p:txBody>
          <a:bodyPr wrap="square" rtlCol="0">
            <a:spAutoFit/>
          </a:bodyPr>
          <a:lstStyle/>
          <a:p>
            <a:r>
              <a:rPr lang="en-US" altLang="zh-CN" dirty="0"/>
              <a:t>The cross-modal retrieval model generates and iteratively refines the pseudo image-sentence pairs in the target domain to guide the model adaptation process</a:t>
            </a:r>
          </a:p>
          <a:p>
            <a:r>
              <a:rPr lang="en-US" altLang="zh-CN" dirty="0"/>
              <a:t>The adaptive LSTM transfers the language patterns learned in the source domain to the target domain</a:t>
            </a:r>
          </a:p>
        </p:txBody>
      </p:sp>
    </p:spTree>
    <p:extLst>
      <p:ext uri="{BB962C8B-B14F-4D97-AF65-F5344CB8AC3E}">
        <p14:creationId xmlns:p14="http://schemas.microsoft.com/office/powerpoint/2010/main" val="40753976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EDFFA-1950-41BD-A422-979003056797}"/>
              </a:ext>
            </a:extLst>
          </p:cNvPr>
          <p:cNvSpPr>
            <a:spLocks noGrp="1"/>
          </p:cNvSpPr>
          <p:nvPr>
            <p:ph type="title"/>
          </p:nvPr>
        </p:nvSpPr>
        <p:spPr/>
        <p:txBody>
          <a:bodyPr/>
          <a:lstStyle/>
          <a:p>
            <a:r>
              <a:rPr lang="en-US" altLang="zh-CN" dirty="0"/>
              <a:t>Results</a:t>
            </a:r>
            <a:endParaRPr lang="zh-CN" altLang="en-US" dirty="0"/>
          </a:p>
        </p:txBody>
      </p:sp>
      <p:sp>
        <p:nvSpPr>
          <p:cNvPr id="3" name="内容占位符 2">
            <a:extLst>
              <a:ext uri="{FF2B5EF4-FFF2-40B4-BE49-F238E27FC236}">
                <a16:creationId xmlns:a16="http://schemas.microsoft.com/office/drawing/2014/main" id="{E79110C2-E7AC-41B5-810C-7C7BCAC8850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D16F48C-2189-4EB9-A66C-6B8517F0D297}"/>
              </a:ext>
            </a:extLst>
          </p:cNvPr>
          <p:cNvPicPr>
            <a:picLocks noChangeAspect="1"/>
          </p:cNvPicPr>
          <p:nvPr/>
        </p:nvPicPr>
        <p:blipFill>
          <a:blip r:embed="rId3"/>
          <a:stretch>
            <a:fillRect/>
          </a:stretch>
        </p:blipFill>
        <p:spPr>
          <a:xfrm>
            <a:off x="1664558" y="1685884"/>
            <a:ext cx="5814884" cy="4653136"/>
          </a:xfrm>
          <a:prstGeom prst="rect">
            <a:avLst/>
          </a:prstGeom>
        </p:spPr>
      </p:pic>
      <p:sp>
        <p:nvSpPr>
          <p:cNvPr id="5" name="文本框 4">
            <a:extLst>
              <a:ext uri="{FF2B5EF4-FFF2-40B4-BE49-F238E27FC236}">
                <a16:creationId xmlns:a16="http://schemas.microsoft.com/office/drawing/2014/main" id="{6CCCB31A-33AE-464F-BA89-20DC74C07288}"/>
              </a:ext>
            </a:extLst>
          </p:cNvPr>
          <p:cNvSpPr txBox="1"/>
          <p:nvPr/>
        </p:nvSpPr>
        <p:spPr>
          <a:xfrm>
            <a:off x="1737058" y="6233710"/>
            <a:ext cx="5742384" cy="646331"/>
          </a:xfrm>
          <a:prstGeom prst="rect">
            <a:avLst/>
          </a:prstGeom>
          <a:noFill/>
        </p:spPr>
        <p:txBody>
          <a:bodyPr wrap="square" rtlCol="0">
            <a:spAutoFit/>
          </a:bodyPr>
          <a:lstStyle/>
          <a:p>
            <a:pPr algn="ctr"/>
            <a:r>
              <a:rPr lang="en-US" altLang="zh-CN" sz="1800" b="0" i="0" u="none" strike="noStrike" baseline="0" dirty="0">
                <a:latin typeface="NimbusRomNo9L-Regu"/>
              </a:rPr>
              <a:t>Table 1. Quantitative evaluation results of cross-domain image captioning on different target domains.</a:t>
            </a:r>
            <a:endParaRPr lang="zh-CN" altLang="en-US" dirty="0"/>
          </a:p>
        </p:txBody>
      </p:sp>
    </p:spTree>
    <p:extLst>
      <p:ext uri="{BB962C8B-B14F-4D97-AF65-F5344CB8AC3E}">
        <p14:creationId xmlns:p14="http://schemas.microsoft.com/office/powerpoint/2010/main" val="29025224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0B25B-0C2B-4E4C-94E5-F563BBA6979E}"/>
              </a:ext>
            </a:extLst>
          </p:cNvPr>
          <p:cNvSpPr>
            <a:spLocks noGrp="1"/>
          </p:cNvSpPr>
          <p:nvPr>
            <p:ph type="title"/>
          </p:nvPr>
        </p:nvSpPr>
        <p:spPr/>
        <p:txBody>
          <a:bodyPr/>
          <a:lstStyle/>
          <a:p>
            <a:r>
              <a:rPr lang="en-US" altLang="zh-CN" dirty="0"/>
              <a:t>Results</a:t>
            </a:r>
            <a:endParaRPr lang="zh-CN" altLang="en-US" dirty="0"/>
          </a:p>
        </p:txBody>
      </p:sp>
      <p:pic>
        <p:nvPicPr>
          <p:cNvPr id="7" name="内容占位符 6">
            <a:extLst>
              <a:ext uri="{FF2B5EF4-FFF2-40B4-BE49-F238E27FC236}">
                <a16:creationId xmlns:a16="http://schemas.microsoft.com/office/drawing/2014/main" id="{9F1579C4-E3F4-4308-91D7-3EFCC55B4FE4}"/>
              </a:ext>
            </a:extLst>
          </p:cNvPr>
          <p:cNvPicPr>
            <a:picLocks noGrp="1" noChangeAspect="1"/>
          </p:cNvPicPr>
          <p:nvPr>
            <p:ph idx="1"/>
          </p:nvPr>
        </p:nvPicPr>
        <p:blipFill>
          <a:blip r:embed="rId2"/>
          <a:stretch>
            <a:fillRect/>
          </a:stretch>
        </p:blipFill>
        <p:spPr>
          <a:xfrm>
            <a:off x="457200" y="4077072"/>
            <a:ext cx="8229600" cy="2531004"/>
          </a:xfrm>
          <a:prstGeom prst="rect">
            <a:avLst/>
          </a:prstGeom>
          <a:solidFill>
            <a:schemeClr val="bg1"/>
          </a:solidFill>
        </p:spPr>
      </p:pic>
      <p:pic>
        <p:nvPicPr>
          <p:cNvPr id="4" name="图片 3">
            <a:extLst>
              <a:ext uri="{FF2B5EF4-FFF2-40B4-BE49-F238E27FC236}">
                <a16:creationId xmlns:a16="http://schemas.microsoft.com/office/drawing/2014/main" id="{2FBF97A9-AA66-4CA2-A2F0-B1D89A30EE97}"/>
              </a:ext>
            </a:extLst>
          </p:cNvPr>
          <p:cNvPicPr>
            <a:picLocks noChangeAspect="1"/>
          </p:cNvPicPr>
          <p:nvPr/>
        </p:nvPicPr>
        <p:blipFill>
          <a:blip r:embed="rId3"/>
          <a:stretch>
            <a:fillRect/>
          </a:stretch>
        </p:blipFill>
        <p:spPr>
          <a:xfrm>
            <a:off x="971600" y="1916832"/>
            <a:ext cx="7200800" cy="1409006"/>
          </a:xfrm>
          <a:prstGeom prst="rect">
            <a:avLst/>
          </a:prstGeom>
        </p:spPr>
      </p:pic>
      <p:sp>
        <p:nvSpPr>
          <p:cNvPr id="6" name="文本框 5">
            <a:extLst>
              <a:ext uri="{FF2B5EF4-FFF2-40B4-BE49-F238E27FC236}">
                <a16:creationId xmlns:a16="http://schemas.microsoft.com/office/drawing/2014/main" id="{02256D62-3040-418A-B2C6-DBF8A98C5825}"/>
              </a:ext>
            </a:extLst>
          </p:cNvPr>
          <p:cNvSpPr txBox="1"/>
          <p:nvPr/>
        </p:nvSpPr>
        <p:spPr>
          <a:xfrm>
            <a:off x="1700808" y="3325838"/>
            <a:ext cx="5742384" cy="646331"/>
          </a:xfrm>
          <a:prstGeom prst="rect">
            <a:avLst/>
          </a:prstGeom>
          <a:noFill/>
        </p:spPr>
        <p:txBody>
          <a:bodyPr wrap="square" rtlCol="0">
            <a:spAutoFit/>
          </a:bodyPr>
          <a:lstStyle/>
          <a:p>
            <a:pPr algn="ctr"/>
            <a:r>
              <a:rPr lang="en-US" altLang="zh-CN" sz="1800" b="0" i="0" u="none" strike="noStrike" baseline="0" dirty="0">
                <a:latin typeface="NimbusRomNo9L-Regu"/>
              </a:rPr>
              <a:t>Table </a:t>
            </a:r>
            <a:r>
              <a:rPr lang="en-US" altLang="zh-CN" dirty="0">
                <a:latin typeface="NimbusRomNo9L-Regu"/>
              </a:rPr>
              <a:t>2</a:t>
            </a:r>
            <a:r>
              <a:rPr lang="en-US" altLang="zh-CN" sz="1800" b="0" i="0" u="none" strike="noStrike" baseline="0" dirty="0">
                <a:latin typeface="NimbusRomNo9L-Regu"/>
              </a:rPr>
              <a:t>. Quantitative evaluation results of cross-domain </a:t>
            </a:r>
            <a:r>
              <a:rPr lang="en-US" altLang="zh-CN" dirty="0">
                <a:latin typeface="NimbusRomNo9L-Regu"/>
              </a:rPr>
              <a:t>video</a:t>
            </a:r>
            <a:r>
              <a:rPr lang="en-US" altLang="zh-CN" sz="1800" b="0" i="0" u="none" strike="noStrike" baseline="0" dirty="0">
                <a:latin typeface="NimbusRomNo9L-Regu"/>
              </a:rPr>
              <a:t> captioning on different target domains.</a:t>
            </a:r>
            <a:endParaRPr lang="zh-CN" altLang="en-US" dirty="0"/>
          </a:p>
        </p:txBody>
      </p:sp>
    </p:spTree>
    <p:extLst>
      <p:ext uri="{BB962C8B-B14F-4D97-AF65-F5344CB8AC3E}">
        <p14:creationId xmlns:p14="http://schemas.microsoft.com/office/powerpoint/2010/main" val="5013859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276872"/>
            <a:ext cx="8568952" cy="1470025"/>
          </a:xfrm>
        </p:spPr>
        <p:txBody>
          <a:bodyPr>
            <a:noAutofit/>
          </a:bodyPr>
          <a:lstStyle/>
          <a:p>
            <a:pPr algn="ctr"/>
            <a:r>
              <a:rPr lang="en-US" altLang="zh-CN" sz="7200" dirty="0"/>
              <a:t>Language-driven Action Localization</a:t>
            </a:r>
            <a:endParaRPr lang="zh-CN" altLang="en-US" sz="7200" dirty="0"/>
          </a:p>
        </p:txBody>
      </p:sp>
    </p:spTree>
    <p:extLst>
      <p:ext uri="{BB962C8B-B14F-4D97-AF65-F5344CB8AC3E}">
        <p14:creationId xmlns:p14="http://schemas.microsoft.com/office/powerpoint/2010/main" val="8448640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0B25B-0C2B-4E4C-94E5-F563BBA6979E}"/>
              </a:ext>
            </a:extLst>
          </p:cNvPr>
          <p:cNvSpPr>
            <a:spLocks noGrp="1"/>
          </p:cNvSpPr>
          <p:nvPr>
            <p:ph type="title"/>
          </p:nvPr>
        </p:nvSpPr>
        <p:spPr>
          <a:xfrm>
            <a:off x="457200" y="765901"/>
            <a:ext cx="8229600" cy="1143000"/>
          </a:xfrm>
        </p:spPr>
        <p:txBody>
          <a:bodyPr>
            <a:normAutofit fontScale="90000"/>
          </a:bodyPr>
          <a:lstStyle/>
          <a:p>
            <a:r>
              <a:rPr lang="en-US" altLang="zh-CN" dirty="0"/>
              <a:t>What is language-driven action localization</a:t>
            </a:r>
            <a:endParaRPr lang="zh-CN" altLang="en-US" dirty="0"/>
          </a:p>
        </p:txBody>
      </p:sp>
      <p:sp>
        <p:nvSpPr>
          <p:cNvPr id="3" name="内容占位符 2"/>
          <p:cNvSpPr>
            <a:spLocks noGrp="1"/>
          </p:cNvSpPr>
          <p:nvPr>
            <p:ph idx="1"/>
          </p:nvPr>
        </p:nvSpPr>
        <p:spPr/>
        <p:txBody>
          <a:bodyPr/>
          <a:lstStyle/>
          <a:p>
            <a:r>
              <a:rPr lang="en-US" altLang="zh-CN" dirty="0"/>
              <a:t>localization of one target video segment which semantically corresponds to a given language query.</a:t>
            </a:r>
          </a:p>
          <a:p>
            <a:r>
              <a:rPr lang="en-US" altLang="zh-CN" dirty="0"/>
              <a:t>Two components:</a:t>
            </a:r>
          </a:p>
          <a:p>
            <a:pPr lvl="1"/>
            <a:r>
              <a:rPr lang="en-US" altLang="zh-CN" dirty="0"/>
              <a:t>Understanding the video and the language query.</a:t>
            </a:r>
          </a:p>
          <a:p>
            <a:pPr lvl="1"/>
            <a:r>
              <a:rPr lang="en-US" altLang="zh-CN" dirty="0"/>
              <a:t>Cross-modal Matching of video segments and the language query.</a:t>
            </a:r>
            <a:endParaRPr lang="zh-CN" altLang="en-US" dirty="0"/>
          </a:p>
        </p:txBody>
      </p:sp>
    </p:spTree>
    <p:extLst>
      <p:ext uri="{BB962C8B-B14F-4D97-AF65-F5344CB8AC3E}">
        <p14:creationId xmlns:p14="http://schemas.microsoft.com/office/powerpoint/2010/main" val="15748349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0B25B-0C2B-4E4C-94E5-F563BBA6979E}"/>
              </a:ext>
            </a:extLst>
          </p:cNvPr>
          <p:cNvSpPr>
            <a:spLocks noGrp="1"/>
          </p:cNvSpPr>
          <p:nvPr>
            <p:ph type="title"/>
          </p:nvPr>
        </p:nvSpPr>
        <p:spPr>
          <a:xfrm>
            <a:off x="441195" y="260648"/>
            <a:ext cx="8229600" cy="1143000"/>
          </a:xfrm>
        </p:spPr>
        <p:txBody>
          <a:bodyPr>
            <a:normAutofit fontScale="90000"/>
          </a:bodyPr>
          <a:lstStyle/>
          <a:p>
            <a:r>
              <a:rPr lang="en-US" altLang="zh-CN" dirty="0"/>
              <a:t>Language-driven action localization</a:t>
            </a:r>
            <a:endParaRPr lang="zh-CN" altLang="en-US" dirty="0"/>
          </a:p>
        </p:txBody>
      </p:sp>
      <p:pic>
        <p:nvPicPr>
          <p:cNvPr id="3" name="图片 2">
            <a:extLst>
              <a:ext uri="{FF2B5EF4-FFF2-40B4-BE49-F238E27FC236}">
                <a16:creationId xmlns:a16="http://schemas.microsoft.com/office/drawing/2014/main" id="{99727D00-DEE2-4539-BB67-1775E10DDF16}"/>
              </a:ext>
            </a:extLst>
          </p:cNvPr>
          <p:cNvPicPr>
            <a:picLocks noChangeAspect="1"/>
          </p:cNvPicPr>
          <p:nvPr/>
        </p:nvPicPr>
        <p:blipFill>
          <a:blip r:embed="rId2"/>
          <a:stretch>
            <a:fillRect/>
          </a:stretch>
        </p:blipFill>
        <p:spPr>
          <a:xfrm>
            <a:off x="708960" y="2318274"/>
            <a:ext cx="7726080" cy="3531269"/>
          </a:xfrm>
          <a:prstGeom prst="rect">
            <a:avLst/>
          </a:prstGeom>
        </p:spPr>
      </p:pic>
      <p:sp>
        <p:nvSpPr>
          <p:cNvPr id="5" name="文本框 4">
            <a:extLst>
              <a:ext uri="{FF2B5EF4-FFF2-40B4-BE49-F238E27FC236}">
                <a16:creationId xmlns:a16="http://schemas.microsoft.com/office/drawing/2014/main" id="{EFEBC4F5-628C-4D33-8513-44975E95ADBD}"/>
              </a:ext>
            </a:extLst>
          </p:cNvPr>
          <p:cNvSpPr txBox="1"/>
          <p:nvPr/>
        </p:nvSpPr>
        <p:spPr>
          <a:xfrm>
            <a:off x="441195" y="1628800"/>
            <a:ext cx="4680520" cy="461665"/>
          </a:xfrm>
          <a:prstGeom prst="rect">
            <a:avLst/>
          </a:prstGeom>
          <a:noFill/>
        </p:spPr>
        <p:txBody>
          <a:bodyPr wrap="square" rtlCol="0">
            <a:spAutoFit/>
          </a:bodyPr>
          <a:lstStyle/>
          <a:p>
            <a:r>
              <a:rPr lang="en-US" altLang="zh-CN" sz="2400" dirty="0"/>
              <a:t>Some examples of localization</a:t>
            </a:r>
            <a:endParaRPr lang="zh-CN" altLang="en-US" sz="2400" dirty="0"/>
          </a:p>
        </p:txBody>
      </p:sp>
    </p:spTree>
    <p:extLst>
      <p:ext uri="{BB962C8B-B14F-4D97-AF65-F5344CB8AC3E}">
        <p14:creationId xmlns:p14="http://schemas.microsoft.com/office/powerpoint/2010/main" val="15056138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t>Two-stage Localization Method: basic idea</a:t>
            </a:r>
            <a:endParaRPr lang="zh-CN" altLang="en-US" dirty="0"/>
          </a:p>
        </p:txBody>
      </p:sp>
      <p:sp>
        <p:nvSpPr>
          <p:cNvPr id="3" name="内容占位符 2"/>
          <p:cNvSpPr>
            <a:spLocks noGrp="1"/>
          </p:cNvSpPr>
          <p:nvPr>
            <p:ph idx="1"/>
          </p:nvPr>
        </p:nvSpPr>
        <p:spPr>
          <a:xfrm>
            <a:off x="0" y="5523470"/>
            <a:ext cx="9289032" cy="1709544"/>
          </a:xfrm>
        </p:spPr>
        <p:txBody>
          <a:bodyPr>
            <a:normAutofit/>
          </a:bodyPr>
          <a:lstStyle/>
          <a:p>
            <a:r>
              <a:rPr lang="en-US" altLang="zh-CN" sz="2000" dirty="0"/>
              <a:t>(a) Generating action proposals by sliding window method or proposal generator.</a:t>
            </a:r>
          </a:p>
          <a:p>
            <a:r>
              <a:rPr lang="en-US" altLang="zh-CN" sz="2000" dirty="0"/>
              <a:t>(b) Modeling temporal context information of proposals.</a:t>
            </a:r>
          </a:p>
          <a:p>
            <a:r>
              <a:rPr lang="en-US" altLang="zh-CN" sz="2000" dirty="0"/>
              <a:t>(c) Predicting regression parameters and cross-modal matching.</a:t>
            </a:r>
            <a:endParaRPr lang="zh-CN" altLang="en-US" sz="2000" dirty="0"/>
          </a:p>
        </p:txBody>
      </p:sp>
      <p:pic>
        <p:nvPicPr>
          <p:cNvPr id="5" name="图片 4">
            <a:extLst>
              <a:ext uri="{FF2B5EF4-FFF2-40B4-BE49-F238E27FC236}">
                <a16:creationId xmlns:a16="http://schemas.microsoft.com/office/drawing/2014/main" id="{8D87EFAA-C9DE-40F7-8F3B-E2278A9A84EB}"/>
              </a:ext>
            </a:extLst>
          </p:cNvPr>
          <p:cNvPicPr>
            <a:picLocks noChangeAspect="1"/>
          </p:cNvPicPr>
          <p:nvPr/>
        </p:nvPicPr>
        <p:blipFill>
          <a:blip r:embed="rId2"/>
          <a:stretch>
            <a:fillRect/>
          </a:stretch>
        </p:blipFill>
        <p:spPr>
          <a:xfrm>
            <a:off x="709036" y="2016726"/>
            <a:ext cx="7725928" cy="3388154"/>
          </a:xfrm>
          <a:prstGeom prst="rect">
            <a:avLst/>
          </a:prstGeom>
        </p:spPr>
      </p:pic>
    </p:spTree>
    <p:extLst>
      <p:ext uri="{BB962C8B-B14F-4D97-AF65-F5344CB8AC3E}">
        <p14:creationId xmlns:p14="http://schemas.microsoft.com/office/powerpoint/2010/main" val="2418818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t>One-stage Localization Method: basic idea</a:t>
            </a:r>
            <a:endParaRPr lang="zh-CN" altLang="en-US" dirty="0"/>
          </a:p>
        </p:txBody>
      </p:sp>
      <p:sp>
        <p:nvSpPr>
          <p:cNvPr id="5" name="文本框 4">
            <a:extLst>
              <a:ext uri="{FF2B5EF4-FFF2-40B4-BE49-F238E27FC236}">
                <a16:creationId xmlns:a16="http://schemas.microsoft.com/office/drawing/2014/main" id="{8029C33B-79E9-4E7E-8B32-0CB9BCE55C2B}"/>
              </a:ext>
            </a:extLst>
          </p:cNvPr>
          <p:cNvSpPr txBox="1"/>
          <p:nvPr/>
        </p:nvSpPr>
        <p:spPr>
          <a:xfrm>
            <a:off x="261764" y="5373216"/>
            <a:ext cx="8620472" cy="1015663"/>
          </a:xfrm>
          <a:prstGeom prst="rect">
            <a:avLst/>
          </a:prstGeom>
          <a:noFill/>
        </p:spPr>
        <p:txBody>
          <a:bodyPr wrap="square" rtlCol="0">
            <a:spAutoFit/>
          </a:bodyPr>
          <a:lstStyle/>
          <a:p>
            <a:pPr marL="342900" indent="-342900">
              <a:buAutoNum type="alphaLcParenBoth"/>
            </a:pPr>
            <a:r>
              <a:rPr lang="en-US" altLang="zh-CN" sz="2000" dirty="0"/>
              <a:t>Understanding the video and the query.</a:t>
            </a:r>
          </a:p>
          <a:p>
            <a:pPr marL="342900" indent="-342900">
              <a:buAutoNum type="alphaLcParenBoth"/>
            </a:pPr>
            <a:r>
              <a:rPr lang="en-US" altLang="zh-CN" sz="2000" dirty="0"/>
              <a:t>Modeling temporal context information.</a:t>
            </a:r>
          </a:p>
          <a:p>
            <a:pPr marL="342900" indent="-342900">
              <a:buAutoNum type="alphaLcParenBoth"/>
            </a:pPr>
            <a:r>
              <a:rPr lang="en-US" altLang="zh-CN" sz="2000" dirty="0"/>
              <a:t>Prediction of matching score, regression offset, probability of boundary.</a:t>
            </a:r>
            <a:endParaRPr lang="zh-CN" altLang="en-US" sz="2000" dirty="0"/>
          </a:p>
        </p:txBody>
      </p:sp>
      <p:pic>
        <p:nvPicPr>
          <p:cNvPr id="3" name="图片 2">
            <a:extLst>
              <a:ext uri="{FF2B5EF4-FFF2-40B4-BE49-F238E27FC236}">
                <a16:creationId xmlns:a16="http://schemas.microsoft.com/office/drawing/2014/main" id="{55CFC2B6-7C71-4A5E-9C81-52F09B601333}"/>
              </a:ext>
            </a:extLst>
          </p:cNvPr>
          <p:cNvPicPr>
            <a:picLocks noChangeAspect="1"/>
          </p:cNvPicPr>
          <p:nvPr/>
        </p:nvPicPr>
        <p:blipFill>
          <a:blip r:embed="rId2"/>
          <a:stretch>
            <a:fillRect/>
          </a:stretch>
        </p:blipFill>
        <p:spPr>
          <a:xfrm>
            <a:off x="457200" y="1914167"/>
            <a:ext cx="7859216" cy="3243025"/>
          </a:xfrm>
          <a:prstGeom prst="rect">
            <a:avLst/>
          </a:prstGeom>
        </p:spPr>
      </p:pic>
    </p:spTree>
    <p:extLst>
      <p:ext uri="{BB962C8B-B14F-4D97-AF65-F5344CB8AC3E}">
        <p14:creationId xmlns:p14="http://schemas.microsoft.com/office/powerpoint/2010/main" val="15084812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BF4AD-9FFE-417D-A7BA-DF72132CB37C}"/>
              </a:ext>
            </a:extLst>
          </p:cNvPr>
          <p:cNvSpPr>
            <a:spLocks noGrp="1"/>
          </p:cNvSpPr>
          <p:nvPr>
            <p:ph type="title"/>
          </p:nvPr>
        </p:nvSpPr>
        <p:spPr/>
        <p:txBody>
          <a:bodyPr/>
          <a:lstStyle/>
          <a:p>
            <a:r>
              <a:rPr lang="en-US" altLang="zh-CN" dirty="0"/>
              <a:t>Two-stage Localization method</a:t>
            </a:r>
            <a:endParaRPr lang="zh-CN" altLang="en-US" dirty="0"/>
          </a:p>
        </p:txBody>
      </p:sp>
      <p:sp>
        <p:nvSpPr>
          <p:cNvPr id="3" name="内容占位符 2">
            <a:extLst>
              <a:ext uri="{FF2B5EF4-FFF2-40B4-BE49-F238E27FC236}">
                <a16:creationId xmlns:a16="http://schemas.microsoft.com/office/drawing/2014/main" id="{16A93C3E-4EF9-4101-A8B6-9B1A6A77FFCE}"/>
              </a:ext>
            </a:extLst>
          </p:cNvPr>
          <p:cNvSpPr>
            <a:spLocks noGrp="1"/>
          </p:cNvSpPr>
          <p:nvPr>
            <p:ph idx="1"/>
          </p:nvPr>
        </p:nvSpPr>
        <p:spPr>
          <a:xfrm>
            <a:off x="282352" y="1922724"/>
            <a:ext cx="8579296" cy="4389120"/>
          </a:xfrm>
        </p:spPr>
        <p:txBody>
          <a:bodyPr>
            <a:normAutofit/>
          </a:bodyPr>
          <a:lstStyle/>
          <a:p>
            <a:r>
              <a:rPr lang="en-US" altLang="zh-CN" dirty="0"/>
              <a:t>Sliding window based method</a:t>
            </a:r>
          </a:p>
          <a:p>
            <a:pPr lvl="1"/>
            <a:r>
              <a:rPr lang="en-US" altLang="zh-CN" dirty="0"/>
              <a:t>Generating proposals by multi-scale sliding windows.</a:t>
            </a:r>
          </a:p>
          <a:p>
            <a:pPr lvl="1"/>
            <a:r>
              <a:rPr lang="en-US" altLang="zh-CN" dirty="0"/>
              <a:t>Cross-modal matching.</a:t>
            </a:r>
          </a:p>
          <a:p>
            <a:pPr lvl="2"/>
            <a:r>
              <a:rPr lang="en-US" altLang="zh-CN" dirty="0"/>
              <a:t>Squared Distance</a:t>
            </a:r>
          </a:p>
          <a:p>
            <a:pPr lvl="3"/>
            <a:r>
              <a:rPr lang="en-US" altLang="zh-CN" sz="1600" b="0" i="0" dirty="0">
                <a:solidFill>
                  <a:srgbClr val="222222"/>
                </a:solidFill>
                <a:effectLst/>
                <a:latin typeface="Arial" panose="020B0604020202020204" pitchFamily="34" charset="0"/>
              </a:rPr>
              <a:t>Hendricks et al., Localizing moments in video with natural language, ICCV, 2017.</a:t>
            </a:r>
            <a:endParaRPr lang="en-US" altLang="zh-CN" sz="1600" dirty="0">
              <a:solidFill>
                <a:srgbClr val="222222"/>
              </a:solidFill>
              <a:latin typeface="Arial" panose="020B0604020202020204" pitchFamily="34" charset="0"/>
            </a:endParaRPr>
          </a:p>
          <a:p>
            <a:pPr lvl="2"/>
            <a:r>
              <a:rPr lang="en-US" altLang="zh-CN" dirty="0">
                <a:solidFill>
                  <a:srgbClr val="222222"/>
                </a:solidFill>
                <a:latin typeface="Arial" panose="020B0604020202020204" pitchFamily="34" charset="0"/>
              </a:rPr>
              <a:t>Cross-modal fusion + prediction head</a:t>
            </a:r>
          </a:p>
          <a:p>
            <a:pPr lvl="3"/>
            <a:r>
              <a:rPr lang="en-US" altLang="zh-CN" sz="1600" b="0" i="0" dirty="0">
                <a:solidFill>
                  <a:srgbClr val="222222"/>
                </a:solidFill>
                <a:effectLst/>
                <a:latin typeface="Arial" panose="020B0604020202020204" pitchFamily="34" charset="0"/>
              </a:rPr>
              <a:t>Gao et al., Tall: Temporal activity localization via language query, ICCV, 2017.</a:t>
            </a:r>
            <a:endParaRPr lang="en-US" altLang="zh-CN" sz="1600" dirty="0">
              <a:solidFill>
                <a:srgbClr val="222222"/>
              </a:solidFill>
              <a:latin typeface="Arial" panose="020B0604020202020204" pitchFamily="34" charset="0"/>
            </a:endParaRPr>
          </a:p>
          <a:p>
            <a:pPr lvl="2"/>
            <a:r>
              <a:rPr lang="en-US" altLang="zh-CN" dirty="0">
                <a:solidFill>
                  <a:srgbClr val="222222"/>
                </a:solidFill>
                <a:latin typeface="Arial" panose="020B0604020202020204" pitchFamily="34" charset="0"/>
              </a:rPr>
              <a:t>Attention-based cross-model fusion</a:t>
            </a:r>
          </a:p>
          <a:p>
            <a:pPr lvl="3"/>
            <a:r>
              <a:rPr lang="en-US" altLang="zh-CN" sz="1600" b="0" i="0" dirty="0">
                <a:solidFill>
                  <a:srgbClr val="222222"/>
                </a:solidFill>
                <a:effectLst/>
                <a:latin typeface="Arial" panose="020B0604020202020204" pitchFamily="34" charset="0"/>
              </a:rPr>
              <a:t>Liu et al., Attentive moment retrieval in videos</a:t>
            </a:r>
            <a:r>
              <a:rPr lang="en-US" altLang="zh-CN" sz="1600" dirty="0">
                <a:solidFill>
                  <a:srgbClr val="222222"/>
                </a:solidFill>
                <a:latin typeface="Arial" panose="020B0604020202020204" pitchFamily="34" charset="0"/>
              </a:rPr>
              <a:t>, </a:t>
            </a:r>
            <a:r>
              <a:rPr lang="en-US" altLang="zh-CN" sz="1600" b="0" i="0" dirty="0">
                <a:solidFill>
                  <a:srgbClr val="222222"/>
                </a:solidFill>
                <a:effectLst/>
                <a:latin typeface="Arial" panose="020B0604020202020204" pitchFamily="34" charset="0"/>
              </a:rPr>
              <a:t>CSIGIR, 2018.</a:t>
            </a:r>
            <a:endParaRPr lang="en-US" altLang="zh-CN" sz="1600" dirty="0">
              <a:solidFill>
                <a:srgbClr val="222222"/>
              </a:solidFill>
              <a:latin typeface="Arial" panose="020B0604020202020204" pitchFamily="34" charset="0"/>
            </a:endParaRPr>
          </a:p>
          <a:p>
            <a:pPr lvl="2"/>
            <a:r>
              <a:rPr lang="en-US" altLang="zh-CN" dirty="0">
                <a:solidFill>
                  <a:srgbClr val="222222"/>
                </a:solidFill>
                <a:latin typeface="Arial" panose="020B0604020202020204" pitchFamily="34" charset="0"/>
              </a:rPr>
              <a:t>Early fusion retrieval method</a:t>
            </a:r>
          </a:p>
          <a:p>
            <a:pPr lvl="3"/>
            <a:r>
              <a:rPr lang="en-US" altLang="zh-CN" sz="1600" b="0" i="0" dirty="0">
                <a:solidFill>
                  <a:srgbClr val="222222"/>
                </a:solidFill>
                <a:effectLst/>
                <a:latin typeface="Arial" panose="020B0604020202020204" pitchFamily="34" charset="0"/>
              </a:rPr>
              <a:t>Xu et al., Multilevel language and vision integration for text-to-clip retrieval, AAAI, 2019.</a:t>
            </a:r>
            <a:endParaRPr lang="en-US" altLang="zh-CN" sz="1600" dirty="0"/>
          </a:p>
        </p:txBody>
      </p:sp>
    </p:spTree>
    <p:extLst>
      <p:ext uri="{BB962C8B-B14F-4D97-AF65-F5344CB8AC3E}">
        <p14:creationId xmlns:p14="http://schemas.microsoft.com/office/powerpoint/2010/main" val="7252988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36.5"/>
</p:tagLst>
</file>

<file path=ppt/tags/tag2.xml><?xml version="1.0" encoding="utf-8"?>
<p:tagLst xmlns:a="http://schemas.openxmlformats.org/drawingml/2006/main" xmlns:r="http://schemas.openxmlformats.org/officeDocument/2006/relationships" xmlns:p="http://schemas.openxmlformats.org/presentationml/2006/main">
  <p:tag name="TIMING" val="|1.4|7.3|7.6|12.2|30.6|0.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2998</TotalTime>
  <Words>6433</Words>
  <Application>Microsoft Office PowerPoint</Application>
  <PresentationFormat>全屏显示(4:3)</PresentationFormat>
  <Paragraphs>609</Paragraphs>
  <Slides>107</Slides>
  <Notes>38</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107</vt:i4>
      </vt:variant>
    </vt:vector>
  </HeadingPairs>
  <TitlesOfParts>
    <vt:vector size="120" baseType="lpstr">
      <vt:lpstr>NimbusRomNo9L-Regu</vt:lpstr>
      <vt:lpstr>隶书</vt:lpstr>
      <vt:lpstr>宋体</vt:lpstr>
      <vt:lpstr>微软雅黑</vt:lpstr>
      <vt:lpstr>Arial</vt:lpstr>
      <vt:lpstr>Calibri</vt:lpstr>
      <vt:lpstr>Cambria Math</vt:lpstr>
      <vt:lpstr>Constantia</vt:lpstr>
      <vt:lpstr>Times New Roman</vt:lpstr>
      <vt:lpstr>Wingdings</vt:lpstr>
      <vt:lpstr>Wingdings 2</vt:lpstr>
      <vt:lpstr>流畅</vt:lpstr>
      <vt:lpstr>Equation</vt:lpstr>
      <vt:lpstr>Vision and Language</vt:lpstr>
      <vt:lpstr>PowerPoint 演示文稿</vt:lpstr>
      <vt:lpstr>PowerPoint 演示文稿</vt:lpstr>
      <vt:lpstr>PowerPoint 演示文稿</vt:lpstr>
      <vt:lpstr>PowerPoint 演示文稿</vt:lpstr>
      <vt:lpstr>PowerPoint 演示文稿</vt:lpstr>
      <vt:lpstr>Visual  Captioning</vt:lpstr>
      <vt:lpstr>What is visual captioning</vt:lpstr>
      <vt:lpstr>PowerPoint 演示文稿</vt:lpstr>
      <vt:lpstr>Visual captioning: basic idea</vt:lpstr>
      <vt:lpstr>Visual captioning: basic idea</vt:lpstr>
      <vt:lpstr>Relation between image and video captioning</vt:lpstr>
      <vt:lpstr>Template based methods</vt:lpstr>
      <vt:lpstr>SVO (Subject, Verb, Object)</vt:lpstr>
      <vt:lpstr>SVOP (Subject, Verb, Object, Place)</vt:lpstr>
      <vt:lpstr>Deep learning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Advanced work on visual captioning</vt:lpstr>
      <vt:lpstr>Deep Compositional Captioning: Describing Novel Object Categories without Paired Training Data</vt:lpstr>
      <vt:lpstr>Deep Compositional Captioning: Describing Novel Object Categories without Paired Training Data</vt:lpstr>
      <vt:lpstr>Deep Compositional Captioning: Describing Novel Object Categories without Paired Training Data</vt:lpstr>
      <vt:lpstr>Unsupervised Image Captioning</vt:lpstr>
      <vt:lpstr>Unsupervised Image Captioning</vt:lpstr>
      <vt:lpstr>Unsupervised Image Captioning</vt:lpstr>
      <vt:lpstr>Informative Image Captioning with External Sources of Information</vt:lpstr>
      <vt:lpstr>Informative Image Captioning with External Sources of Information</vt:lpstr>
      <vt:lpstr>Informative Image Captioning with External Sources of Information</vt:lpstr>
      <vt:lpstr>StyleNet: Generating Attractive Visual Captions with Styles</vt:lpstr>
      <vt:lpstr>StyleNet: Generating Attractive Visual Captions with Styles</vt:lpstr>
      <vt:lpstr>StyleNet: Generating Attractive Visual Captions with Styles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Our work—AAAI2020 </vt:lpstr>
      <vt:lpstr>Motivation</vt:lpstr>
      <vt:lpstr>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Our work—AAAI2020 </vt:lpstr>
      <vt:lpstr>Introduction</vt:lpstr>
      <vt:lpstr>Motivation</vt:lpstr>
      <vt:lpstr>Overview</vt:lpstr>
      <vt:lpstr>Overview</vt:lpstr>
      <vt:lpstr>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vt:lpstr>
      <vt:lpstr>Motivation</vt:lpstr>
      <vt:lpstr>Framework</vt:lpstr>
      <vt:lpstr>Results</vt:lpstr>
      <vt:lpstr>Results</vt:lpstr>
      <vt:lpstr>Language-driven Action Localization</vt:lpstr>
      <vt:lpstr>What is language-driven action localization</vt:lpstr>
      <vt:lpstr>Language-driven action localization</vt:lpstr>
      <vt:lpstr>Two-stage Localization Method: basic idea</vt:lpstr>
      <vt:lpstr>One-stage Localization Method: basic idea</vt:lpstr>
      <vt:lpstr>Two-stage Localization method</vt:lpstr>
      <vt:lpstr>Cross-modal matching method</vt:lpstr>
      <vt:lpstr>Two-stage Localization method</vt:lpstr>
      <vt:lpstr>Query-guided proposal network</vt:lpstr>
      <vt:lpstr>One-stage localization method</vt:lpstr>
      <vt:lpstr>One-stage localization method</vt:lpstr>
      <vt:lpstr>Boundary prediction method: Attention Based  Location Regression</vt:lpstr>
      <vt:lpstr>One-stage localization method</vt:lpstr>
      <vt:lpstr>Boundary prediction method: Extractive Clip Localization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Transfer Learning</dc:title>
  <dc:creator>Xinxiao</dc:creator>
  <cp:lastModifiedBy>ThinkPad</cp:lastModifiedBy>
  <cp:revision>152</cp:revision>
  <dcterms:created xsi:type="dcterms:W3CDTF">2013-01-07T14:00:27Z</dcterms:created>
  <dcterms:modified xsi:type="dcterms:W3CDTF">2020-11-17T12:44:42Z</dcterms:modified>
</cp:coreProperties>
</file>